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2"/>
  </p:notesMasterIdLst>
  <p:handoutMasterIdLst>
    <p:handoutMasterId r:id="rId13"/>
  </p:handoutMasterIdLst>
  <p:sldIdLst>
    <p:sldId id="318" r:id="rId2"/>
    <p:sldId id="324" r:id="rId3"/>
    <p:sldId id="325" r:id="rId4"/>
    <p:sldId id="332" r:id="rId5"/>
    <p:sldId id="331" r:id="rId6"/>
    <p:sldId id="326" r:id="rId7"/>
    <p:sldId id="327" r:id="rId8"/>
    <p:sldId id="328" r:id="rId9"/>
    <p:sldId id="329" r:id="rId10"/>
    <p:sldId id="33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CC00"/>
    <a:srgbClr val="80FF00"/>
    <a:srgbClr val="00FF00"/>
    <a:srgbClr val="669B48"/>
    <a:srgbClr val="4682C7"/>
    <a:srgbClr val="0095D5"/>
    <a:srgbClr val="00B0EB"/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37" autoAdjust="0"/>
    <p:restoredTop sz="90370" autoAdjust="0"/>
  </p:normalViewPr>
  <p:slideViewPr>
    <p:cSldViewPr snapToGrid="0">
      <p:cViewPr varScale="1">
        <p:scale>
          <a:sx n="79" d="100"/>
          <a:sy n="79" d="100"/>
        </p:scale>
        <p:origin x="88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86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Arial" charset="0"/>
              </a:defRPr>
            </a:lvl1pPr>
          </a:lstStyle>
          <a:p>
            <a:r>
              <a:rPr lang="es-ES" smtClean="0"/>
              <a:t>Visual Studio Live! Las Vegas 2013</a:t>
            </a: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latin typeface="Arial" charset="0"/>
              </a:defRPr>
            </a:lvl1pPr>
          </a:lstStyle>
          <a:p>
            <a:r>
              <a:rPr lang="en-US" smtClean="0"/>
              <a:t>©  2013 Visual Studio Live! All rights reserved.</a:t>
            </a: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Arial" charset="0"/>
              </a:defRPr>
            </a:lvl1pPr>
          </a:lstStyle>
          <a:p>
            <a:fld id="{DE7A66A1-37FE-4413-BCCD-DA932D8A8D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545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Franklin Gothic Medium" pitchFamily="34" charset="0"/>
              </a:defRPr>
            </a:lvl1pPr>
          </a:lstStyle>
          <a:p>
            <a:r>
              <a:rPr lang="es-ES" smtClean="0"/>
              <a:t>Visual Studio Live! Las Vegas 2013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91575"/>
            <a:ext cx="56673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800" i="1">
                <a:latin typeface="Franklin Gothic Medium" pitchFamily="34" charset="0"/>
              </a:defRPr>
            </a:lvl1pPr>
          </a:lstStyle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3238" y="8685213"/>
            <a:ext cx="127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Franklin Gothic Medium" pitchFamily="34" charset="0"/>
              </a:defRPr>
            </a:lvl1pPr>
          </a:lstStyle>
          <a:p>
            <a:fld id="{17E27147-5EC7-48E7-9B29-3508FD6F72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9934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1pPr>
    <a:lvl2pPr marL="233363" indent="9525" algn="l" rtl="0" fontAlgn="base">
      <a:spcBef>
        <a:spcPct val="30000"/>
      </a:spcBef>
      <a:spcAft>
        <a:spcPct val="0"/>
      </a:spcAft>
      <a:buChar char="•"/>
      <a:defRPr sz="10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2pPr>
    <a:lvl3pPr marL="457200" indent="-952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3pPr>
    <a:lvl4pPr marL="681038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4pPr>
    <a:lvl5pPr marL="904875" algn="l" rtl="0" fontAlgn="base">
      <a:spcBef>
        <a:spcPct val="30000"/>
      </a:spcBef>
      <a:spcAft>
        <a:spcPct val="0"/>
      </a:spcAft>
      <a:buChar char="•"/>
      <a:defRPr sz="900"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s-ES" smtClean="0"/>
              <a:t>Visual Studio Live! Las Vegas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i="0" smtClean="0"/>
              <a:t>©  2013 Visual Studio Live! All rights reserved.</a:t>
            </a:r>
            <a:endParaRPr lang="en-US"/>
          </a:p>
        </p:txBody>
      </p:sp>
      <p:sp>
        <p:nvSpPr>
          <p:cNvPr id="189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9738" y="4278313"/>
            <a:ext cx="5978525" cy="4592637"/>
          </a:xfrm>
          <a:ln/>
        </p:spPr>
        <p:txBody>
          <a:bodyPr lIns="92614" tIns="47092" rIns="92614" bIns="47092"/>
          <a:lstStyle/>
          <a:p>
            <a:endParaRPr lang="en-US"/>
          </a:p>
        </p:txBody>
      </p:sp>
      <p:sp>
        <p:nvSpPr>
          <p:cNvPr id="189443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blackWhite">
          <a:xfrm>
            <a:off x="1100138" y="676275"/>
            <a:ext cx="4605337" cy="3452813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291348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1200" smtClean="0">
                <a:latin typeface="Franklin Gothic Medium" panose="020B0603020102020204" pitchFamily="34" charset="0"/>
              </a:rPr>
              <a:t>Visual Studio Live! Las Vegas 2011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Lucida Console" panose="020B0609040504020204" pitchFamily="49" charset="0"/>
                <a:cs typeface="Arial" panose="020B0604020202020204" pitchFamily="34" charset="0"/>
              </a:defRPr>
            </a:lvl9pPr>
          </a:lstStyle>
          <a:p>
            <a:r>
              <a:rPr lang="en-US" sz="800" i="0" smtClean="0">
                <a:latin typeface="Franklin Gothic Medium" panose="020B0603020102020204" pitchFamily="34" charset="0"/>
              </a:rPr>
              <a:t>© </a:t>
            </a:r>
          </a:p>
          <a:p>
            <a:r>
              <a:rPr lang="en-US" sz="800" smtClean="0">
                <a:latin typeface="Franklin Gothic Medium" panose="020B0603020102020204" pitchFamily="34" charset="0"/>
              </a:rPr>
              <a:t>2012 Visual Studio Live! All rights reserved.</a:t>
            </a: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54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65910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42257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31763"/>
            <a:ext cx="1843088" cy="6122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3763" y="131763"/>
            <a:ext cx="5380037" cy="6122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7353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4066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4410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1484313"/>
            <a:ext cx="3608387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1484313"/>
            <a:ext cx="3608388" cy="4770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603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516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6088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83466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8945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671788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ChangeArrowheads="1"/>
          </p:cNvSpPr>
          <p:nvPr/>
        </p:nvSpPr>
        <p:spPr bwMode="hidden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100000">
                      <a:srgbClr val="C0C0C0">
                        <a:gamma/>
                        <a:tint val="6275"/>
                        <a:invGamma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93763" y="131763"/>
            <a:ext cx="73691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484313"/>
            <a:ext cx="7369175" cy="477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379" tIns="44448" rIns="90379" bIns="444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/>
  <p:txStyles>
    <p:titleStyle>
      <a:lvl1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2pPr>
      <a:lvl3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3pPr>
      <a:lvl4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4pPr>
      <a:lvl5pPr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5pPr>
      <a:lvl6pPr marL="4572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6pPr>
      <a:lvl7pPr marL="9144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7pPr>
      <a:lvl8pPr marL="13716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8pPr>
      <a:lvl9pPr marL="1828800" algn="l" defTabSz="896938" rtl="0" eaLnBrk="0" fontAlgn="base" hangingPunct="0">
        <a:spcBef>
          <a:spcPct val="0"/>
        </a:spcBef>
        <a:spcAft>
          <a:spcPct val="0"/>
        </a:spcAft>
        <a:defRPr sz="3000">
          <a:solidFill>
            <a:srgbClr val="00B0EB"/>
          </a:solidFill>
          <a:effectLst>
            <a:outerShdw blurRad="38100" dist="38100" dir="2700000" algn="tl">
              <a:srgbClr val="000000"/>
            </a:outerShdw>
          </a:effectLst>
          <a:latin typeface="Arial Black" pitchFamily="28" charset="0"/>
        </a:defRPr>
      </a:lvl9pPr>
    </p:titleStyle>
    <p:bodyStyle>
      <a:lvl1pPr marL="431800" indent="-431800" algn="l" defTabSz="896938" rtl="0" eaLnBrk="0" fontAlgn="base" hangingPunct="0">
        <a:spcBef>
          <a:spcPct val="10000"/>
        </a:spcBef>
        <a:spcAft>
          <a:spcPct val="15000"/>
        </a:spcAft>
        <a:buClr>
          <a:srgbClr val="0095D5"/>
        </a:buClr>
        <a:buSzPct val="75000"/>
        <a:buFont typeface="Times" pitchFamily="28" charset="0"/>
        <a:buChar char="•"/>
        <a:tabLst>
          <a:tab pos="1387475" algn="l"/>
          <a:tab pos="1706563" algn="l"/>
          <a:tab pos="2079625" algn="l"/>
        </a:tabLst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25425" algn="l" defTabSz="896938" rtl="0" eaLnBrk="0" fontAlgn="base" hangingPunct="0">
        <a:spcBef>
          <a:spcPct val="0"/>
        </a:spcBef>
        <a:spcAft>
          <a:spcPct val="25000"/>
        </a:spcAft>
        <a:buClr>
          <a:srgbClr val="4682C7"/>
        </a:buClr>
        <a:buSzPct val="100000"/>
        <a:buChar char="–"/>
        <a:tabLst>
          <a:tab pos="1387475" algn="l"/>
          <a:tab pos="1706563" algn="l"/>
          <a:tab pos="2079625" algn="l"/>
        </a:tabLst>
        <a:defRPr sz="2100">
          <a:solidFill>
            <a:srgbClr val="D4D4D4"/>
          </a:solidFill>
          <a:latin typeface="+mn-lt"/>
        </a:defRPr>
      </a:lvl2pPr>
      <a:lvl3pPr marL="869950" algn="l" defTabSz="896938" rtl="0" eaLnBrk="0" fontAlgn="base" hangingPunct="0">
        <a:spcBef>
          <a:spcPct val="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900" b="1">
          <a:solidFill>
            <a:srgbClr val="FFCC00"/>
          </a:solidFill>
          <a:latin typeface="+mn-lt"/>
        </a:defRPr>
      </a:lvl3pPr>
      <a:lvl4pPr marL="998538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4pPr>
      <a:lvl5pPr marL="13446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5pPr>
      <a:lvl6pPr marL="18018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6pPr>
      <a:lvl7pPr marL="22590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7pPr>
      <a:lvl8pPr marL="27162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8pPr>
      <a:lvl9pPr marL="3173413" algn="l" defTabSz="896938" rtl="0" eaLnBrk="0" fontAlgn="base" hangingPunct="0">
        <a:spcBef>
          <a:spcPct val="20000"/>
        </a:spcBef>
        <a:spcAft>
          <a:spcPct val="0"/>
        </a:spcAft>
        <a:tabLst>
          <a:tab pos="1387475" algn="l"/>
          <a:tab pos="1706563" algn="l"/>
          <a:tab pos="2079625" algn="l"/>
        </a:tabLst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ergey@barskiy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otnetspeak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7443" y="1893897"/>
            <a:ext cx="6642997" cy="979487"/>
          </a:xfrm>
          <a:extLst>
            <a:ext uri="{AF507438-7753-43E0-B8FC-AC1667EBCBE1}">
              <a14:hiddenEffects xmlns:a14="http://schemas.microsoft.com/office/drawing/2010/main">
                <a:effectLst>
                  <a:outerShdw blurRad="292100"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r>
              <a:rPr lang="en-US" dirty="0" smtClean="0">
                <a:solidFill>
                  <a:srgbClr val="FFCC00"/>
                </a:solidFill>
              </a:rPr>
              <a:t>WCF Data Services</a:t>
            </a:r>
            <a:br>
              <a:rPr lang="en-US" dirty="0" smtClean="0">
                <a:solidFill>
                  <a:srgbClr val="FFCC00"/>
                </a:solidFill>
              </a:rPr>
            </a:br>
            <a:r>
              <a:rPr lang="en-US" dirty="0" smtClean="0">
                <a:solidFill>
                  <a:srgbClr val="FFCC00"/>
                </a:solidFill>
              </a:rPr>
              <a:t>Getting Started Guide</a:t>
            </a:r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4597390" y="3864412"/>
            <a:ext cx="39878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923" tIns="42962" rIns="85923" bIns="42962"/>
          <a:lstStyle/>
          <a:p>
            <a:pPr algn="r" eaLnBrk="1" hangingPunct="1"/>
            <a:r>
              <a:rPr lang="en-US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Sergey Barskiy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algn="r" eaLnBrk="1" hangingPunct="1"/>
            <a:r>
              <a:rPr lang="en-US" sz="1800" b="1" dirty="0" smtClean="0">
                <a:solidFill>
                  <a:srgbClr val="00B0EB"/>
                </a:solidFill>
                <a:latin typeface="Arial" charset="0"/>
              </a:rPr>
              <a:t>Architect, Tyler Technologies</a:t>
            </a:r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b="1" dirty="0">
              <a:solidFill>
                <a:srgbClr val="FFCC00"/>
              </a:solidFill>
              <a:latin typeface="Arial" charset="0"/>
            </a:endParaRPr>
          </a:p>
          <a:p>
            <a:pPr eaLnBrk="1" hangingPunct="1"/>
            <a:endParaRPr lang="en-US" sz="1400" dirty="0">
              <a:latin typeface="Times New Roman" pitchFamily="28" charset="0"/>
            </a:endParaRPr>
          </a:p>
        </p:txBody>
      </p:sp>
      <p:sp>
        <p:nvSpPr>
          <p:cNvPr id="188423" name="Text Box 7"/>
          <p:cNvSpPr txBox="1">
            <a:spLocks noChangeArrowheads="1"/>
          </p:cNvSpPr>
          <p:nvPr/>
        </p:nvSpPr>
        <p:spPr bwMode="auto">
          <a:xfrm>
            <a:off x="6806144" y="4977250"/>
            <a:ext cx="18742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/>
            <a:r>
              <a:rPr lang="en-US" dirty="0">
                <a:latin typeface="Arial" charset="0"/>
              </a:rPr>
              <a:t>Level: </a:t>
            </a:r>
            <a:r>
              <a:rPr lang="en-US" dirty="0" smtClean="0">
                <a:solidFill>
                  <a:srgbClr val="00B0EB"/>
                </a:solidFill>
                <a:latin typeface="Arial" charset="0"/>
              </a:rPr>
              <a:t>Introductory</a:t>
            </a:r>
            <a:endParaRPr lang="en-US" dirty="0">
              <a:solidFill>
                <a:srgbClr val="80FF00"/>
              </a:solidFill>
              <a:latin typeface="Arial" charset="0"/>
            </a:endParaRPr>
          </a:p>
          <a:p>
            <a:pPr algn="r"/>
            <a:endParaRPr lang="en-US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Contact Info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188" y="1762125"/>
            <a:ext cx="7369175" cy="4770438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sergey@barskiy.com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www.DotNetSpeak.com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76504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Data Protocol</a:t>
            </a:r>
          </a:p>
          <a:p>
            <a:r>
              <a:rPr lang="en-US" dirty="0" smtClean="0"/>
              <a:t>Open Standard</a:t>
            </a:r>
          </a:p>
          <a:p>
            <a:r>
              <a:rPr lang="en-US" dirty="0" smtClean="0"/>
              <a:t>Query and Update Data</a:t>
            </a:r>
          </a:p>
          <a:p>
            <a:r>
              <a:rPr lang="en-US" dirty="0" smtClean="0"/>
              <a:t>Based on Atom Publishing Protocol</a:t>
            </a:r>
          </a:p>
          <a:p>
            <a:r>
              <a:rPr lang="en-US" dirty="0" smtClean="0"/>
              <a:t>Deep commitment to </a:t>
            </a:r>
            <a:r>
              <a:rPr lang="en-US" dirty="0" smtClean="0"/>
              <a:t>REST</a:t>
            </a:r>
          </a:p>
          <a:p>
            <a:r>
              <a:rPr lang="en-US" dirty="0" smtClean="0"/>
              <a:t>Currently in v.3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76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Data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Microsoft Implementation of </a:t>
            </a:r>
            <a:r>
              <a:rPr lang="en-US" dirty="0" err="1" smtClean="0"/>
              <a:t>OData</a:t>
            </a:r>
            <a:endParaRPr lang="en-US" dirty="0" smtClean="0"/>
          </a:p>
          <a:p>
            <a:r>
              <a:rPr lang="en-US" dirty="0" smtClean="0"/>
              <a:t>5.3 is the latest version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7933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WCF Data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expose a database through a service</a:t>
            </a:r>
          </a:p>
          <a:p>
            <a:r>
              <a:rPr lang="en-US" dirty="0" smtClean="0"/>
              <a:t>Full CRUD support</a:t>
            </a:r>
          </a:p>
          <a:p>
            <a:r>
              <a:rPr lang="en-US" dirty="0" err="1" smtClean="0"/>
              <a:t>RESTfull</a:t>
            </a:r>
            <a:endParaRPr lang="en-US" dirty="0" smtClean="0"/>
          </a:p>
          <a:p>
            <a:r>
              <a:rPr lang="en-US" dirty="0" smtClean="0"/>
              <a:t>Consumable from any platform</a:t>
            </a:r>
          </a:p>
          <a:p>
            <a:r>
              <a:rPr lang="en-US" dirty="0" smtClean="0"/>
              <a:t>Standards based</a:t>
            </a:r>
          </a:p>
          <a:p>
            <a:r>
              <a:rPr lang="en-US" dirty="0" smtClean="0"/>
              <a:t>Support options</a:t>
            </a:r>
          </a:p>
          <a:p>
            <a:r>
              <a:rPr lang="en-US" dirty="0" smtClean="0"/>
              <a:t>Clients for all platforms</a:t>
            </a:r>
          </a:p>
          <a:p>
            <a:r>
              <a:rPr lang="en-US" dirty="0" smtClean="0"/>
              <a:t>Azure Support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05679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WCF Data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Source for the Service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EF Object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EF </a:t>
            </a:r>
            <a:r>
              <a:rPr lang="en-US" dirty="0" err="1" smtClean="0"/>
              <a:t>DbContext</a:t>
            </a:r>
            <a:endParaRPr lang="en-US" dirty="0" smtClean="0"/>
          </a:p>
          <a:p>
            <a:r>
              <a:rPr lang="en-US" dirty="0" smtClean="0"/>
              <a:t>Configuration Options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Limiting Results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Writable vs. Read-Only Data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535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Exposing Tables</a:t>
            </a:r>
          </a:p>
          <a:p>
            <a:r>
              <a:rPr lang="en-US" dirty="0" smtClean="0"/>
              <a:t>Custom Classes</a:t>
            </a:r>
          </a:p>
          <a:p>
            <a:r>
              <a:rPr lang="en-US" dirty="0" smtClean="0"/>
              <a:t>Custom Operations (</a:t>
            </a:r>
            <a:r>
              <a:rPr lang="en-US" dirty="0" err="1" smtClean="0"/>
              <a:t>WebGet</a:t>
            </a:r>
            <a:r>
              <a:rPr lang="en-US" dirty="0" smtClean="0"/>
              <a:t>, </a:t>
            </a:r>
            <a:r>
              <a:rPr lang="en-US" dirty="0" err="1" smtClean="0"/>
              <a:t>WebInvoke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63537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and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WCF (Web) under the cover</a:t>
            </a:r>
          </a:p>
          <a:p>
            <a:r>
              <a:rPr lang="en-US" dirty="0" smtClean="0"/>
              <a:t>Authentication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Windows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Basic</a:t>
            </a:r>
          </a:p>
          <a:p>
            <a:r>
              <a:rPr lang="en-US" dirty="0" smtClean="0"/>
              <a:t>Authorization Methods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Interceptors</a:t>
            </a:r>
          </a:p>
          <a:p>
            <a:pPr marL="12128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Query</a:t>
            </a:r>
          </a:p>
          <a:p>
            <a:pPr marL="12128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53287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AtomPub</a:t>
            </a:r>
            <a:r>
              <a:rPr lang="en-US" dirty="0" smtClean="0"/>
              <a:t> (default)</a:t>
            </a:r>
          </a:p>
          <a:p>
            <a:r>
              <a:rPr lang="en-US" smtClean="0"/>
              <a:t>JSON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0808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Accessing Data via HTTP Client</a:t>
            </a:r>
          </a:p>
          <a:p>
            <a:r>
              <a:rPr lang="en-US" dirty="0" smtClean="0"/>
              <a:t>Using Client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2944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Visual Studio Live! Las Vegas 2013">
  <a:themeElements>
    <a:clrScheme name="">
      <a:dk1>
        <a:srgbClr val="000000"/>
      </a:dk1>
      <a:lt1>
        <a:srgbClr val="FFFFFF"/>
      </a:lt1>
      <a:dk2>
        <a:srgbClr val="000080"/>
      </a:dk2>
      <a:lt2>
        <a:srgbClr val="FFFF00"/>
      </a:lt2>
      <a:accent1>
        <a:srgbClr val="000080"/>
      </a:accent1>
      <a:accent2>
        <a:srgbClr val="3333CC"/>
      </a:accent2>
      <a:accent3>
        <a:srgbClr val="AAAAC0"/>
      </a:accent3>
      <a:accent4>
        <a:srgbClr val="DADADA"/>
      </a:accent4>
      <a:accent5>
        <a:srgbClr val="AAAAC0"/>
      </a:accent5>
      <a:accent6>
        <a:srgbClr val="2D2DB9"/>
      </a:accent6>
      <a:hlink>
        <a:srgbClr val="6699FF"/>
      </a:hlink>
      <a:folHlink>
        <a:srgbClr val="CC0000"/>
      </a:folHlink>
    </a:clrScheme>
    <a:fontScheme name="Visual Studio Live! Las Vegas 20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triangl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Console" pitchFamily="49" charset="0"/>
          </a:defRPr>
        </a:defPPr>
      </a:lstStyle>
    </a:lnDef>
  </a:objectDefaults>
  <a:extraClrSchemeLst>
    <a:extraClrScheme>
      <a:clrScheme name="Visual Studio Live! Las Vegas 2012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sual Studio Live! Las Vegas 2012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sual Studio Live! Las Vegas 2012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185</Words>
  <Application>Microsoft Office PowerPoint</Application>
  <PresentationFormat>On-screen Show (4:3)</PresentationFormat>
  <Paragraphs>59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Franklin Gothic Medium</vt:lpstr>
      <vt:lpstr>Lucida Console</vt:lpstr>
      <vt:lpstr>Times</vt:lpstr>
      <vt:lpstr>Times New Roman</vt:lpstr>
      <vt:lpstr>Visual Studio Live! Las Vegas 2013</vt:lpstr>
      <vt:lpstr>WCF Data Services Getting Started Guide</vt:lpstr>
      <vt:lpstr>OData</vt:lpstr>
      <vt:lpstr>WCF Data Services</vt:lpstr>
      <vt:lpstr>Why WCF Data Services</vt:lpstr>
      <vt:lpstr>WCF Data Services</vt:lpstr>
      <vt:lpstr>Producing Data</vt:lpstr>
      <vt:lpstr>Authentication and Authorization</vt:lpstr>
      <vt:lpstr>Formatting Data</vt:lpstr>
      <vt:lpstr>Consuming Data</vt:lpstr>
      <vt:lpstr>Contact Info</vt:lpstr>
    </vt:vector>
  </TitlesOfParts>
  <Company>1105 Media,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Title That is Really Long and Covers Two Lines</dc:title>
  <dc:creator>Brent Sutton</dc:creator>
  <cp:lastModifiedBy>Sergey Barskiy</cp:lastModifiedBy>
  <cp:revision>68</cp:revision>
  <dcterms:created xsi:type="dcterms:W3CDTF">2004-06-15T18:50:25Z</dcterms:created>
  <dcterms:modified xsi:type="dcterms:W3CDTF">2013-03-27T16:15:12Z</dcterms:modified>
</cp:coreProperties>
</file>