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318" r:id="rId2"/>
    <p:sldId id="323" r:id="rId3"/>
    <p:sldId id="330" r:id="rId4"/>
    <p:sldId id="331" r:id="rId5"/>
    <p:sldId id="332" r:id="rId6"/>
    <p:sldId id="333" r:id="rId7"/>
    <p:sldId id="325" r:id="rId8"/>
    <p:sldId id="326" r:id="rId9"/>
    <p:sldId id="327" r:id="rId10"/>
    <p:sldId id="324" r:id="rId11"/>
    <p:sldId id="328" r:id="rId12"/>
    <p:sldId id="322" r:id="rId13"/>
    <p:sldId id="32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CC00"/>
    <a:srgbClr val="80FF00"/>
    <a:srgbClr val="00FF00"/>
    <a:srgbClr val="669B48"/>
    <a:srgbClr val="4682C7"/>
    <a:srgbClr val="0095D5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74" d="100"/>
          <a:sy n="74" d="100"/>
        </p:scale>
        <p:origin x="10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r>
              <a:rPr lang="en-US" dirty="0" smtClean="0"/>
              <a:t>©  2013 Visual Studio Live! All rights reserved.</a:t>
            </a: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fld id="{DE7A66A1-37FE-4413-BCCD-DA932D8A8D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54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i="1">
                <a:latin typeface="Franklin Gothic Medium" pitchFamily="34" charset="0"/>
              </a:defRPr>
            </a:lvl1pPr>
          </a:lstStyle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17E27147-5EC7-48E7-9B29-3508FD6F725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993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 dirty="0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39435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dirty="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dirty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dirty="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86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99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2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8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73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2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30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dirty="0" smtClean="0"/>
              <a:t>Visual Studio Live! Las Vegas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dirty="0" smtClean="0"/>
              <a:t>©  2013 Visual Studio Live! All rights reserved.</a:t>
            </a:r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8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dirty="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dirty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dirty="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73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dirty="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dirty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dirty="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30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dirty="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dirty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dirty="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9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2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31763"/>
            <a:ext cx="1843088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31763"/>
            <a:ext cx="5380037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35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66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441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6083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484313"/>
            <a:ext cx="3608388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6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608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8346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89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7178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31763"/>
            <a:ext cx="7369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36917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txStyles>
    <p:titleStyle>
      <a:lvl1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2pPr>
      <a:lvl3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3pPr>
      <a:lvl4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4pPr>
      <a:lvl5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5pPr>
      <a:lvl6pPr marL="4572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6pPr>
      <a:lvl7pPr marL="9144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7pPr>
      <a:lvl8pPr marL="13716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8pPr>
      <a:lvl9pPr marL="18288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Clr>
          <a:srgbClr val="0095D5"/>
        </a:buClr>
        <a:buSzPct val="75000"/>
        <a:buFont typeface="Times" pitchFamily="28" charset="0"/>
        <a:buChar char="•"/>
        <a:tabLst>
          <a:tab pos="1387475" algn="l"/>
          <a:tab pos="1706563" algn="l"/>
          <a:tab pos="2079625" algn="l"/>
        </a:tabLs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Clr>
          <a:srgbClr val="4682C7"/>
        </a:buClr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rgbClr val="D4D4D4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@barskiy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netspeak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7443" y="1893897"/>
            <a:ext cx="6642997" cy="97948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292100"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dirty="0">
                <a:solidFill>
                  <a:srgbClr val="FFCC00"/>
                </a:solidFill>
              </a:rPr>
              <a:t>Entity Framework Code First End to End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487479" y="3864412"/>
            <a:ext cx="5097711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algn="r" eaLnBrk="1" hangingPunct="1"/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Sergey Barskiy</a:t>
            </a:r>
          </a:p>
          <a:p>
            <a:pPr algn="r" eaLnBrk="1" hangingPunct="1"/>
            <a:r>
              <a:rPr lang="en-US" sz="2400" b="1" dirty="0">
                <a:solidFill>
                  <a:srgbClr val="00B0EB"/>
                </a:solidFill>
                <a:latin typeface="Arial" charset="0"/>
              </a:rPr>
              <a:t>Architect, Tyler Technologies</a:t>
            </a:r>
            <a:endParaRPr lang="en-US" sz="2400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5320161" y="4977250"/>
            <a:ext cx="33602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charset="0"/>
              </a:rPr>
              <a:t>Level: </a:t>
            </a:r>
            <a:r>
              <a:rPr lang="en-US" dirty="0" smtClean="0">
                <a:solidFill>
                  <a:srgbClr val="00B0EB"/>
                </a:solidFill>
                <a:latin typeface="Arial" charset="0"/>
              </a:rPr>
              <a:t>Introductory </a:t>
            </a:r>
            <a:r>
              <a:rPr lang="en-US" dirty="0">
                <a:solidFill>
                  <a:srgbClr val="00B0EB"/>
                </a:solidFill>
                <a:latin typeface="Arial" charset="0"/>
              </a:rPr>
              <a:t>to Intermediate</a:t>
            </a:r>
            <a:endParaRPr lang="en-US" dirty="0">
              <a:solidFill>
                <a:srgbClr val="80FF00"/>
              </a:solidFill>
              <a:latin typeface="Arial" charset="0"/>
            </a:endParaRPr>
          </a:p>
          <a:p>
            <a:pPr algn="r"/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Handling Schema Changes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First Migrations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dirty="0" smtClean="0"/>
              <a:t>Create database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dirty="0" smtClean="0"/>
              <a:t>Maintain schema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dirty="0" smtClean="0"/>
              <a:t>Command line migrations</a:t>
            </a:r>
          </a:p>
          <a:p>
            <a:r>
              <a:rPr lang="en-US" dirty="0" smtClean="0"/>
              <a:t>Explicit vs. Implicit Migrations</a:t>
            </a:r>
          </a:p>
          <a:p>
            <a:r>
              <a:rPr lang="en-US" dirty="0" smtClean="0"/>
              <a:t>Initializers (for rapid prototyping)</a:t>
            </a:r>
          </a:p>
          <a:p>
            <a:r>
              <a:rPr lang="en-US" dirty="0" smtClean="0"/>
              <a:t>Migrating initializer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8909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Performance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Caching Context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dirty="0" smtClean="0"/>
              <a:t>Web environments</a:t>
            </a:r>
          </a:p>
          <a:p>
            <a:r>
              <a:rPr lang="en-US" dirty="0" smtClean="0"/>
              <a:t>CRUD Efficiencies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Select</a:t>
            </a:r>
          </a:p>
          <a:p>
            <a:r>
              <a:rPr lang="en-US" dirty="0" smtClean="0"/>
              <a:t>Lazy Loading</a:t>
            </a:r>
          </a:p>
          <a:p>
            <a:pPr lvl="1"/>
            <a:r>
              <a:rPr lang="en-US" dirty="0" smtClean="0"/>
              <a:t>Beware of </a:t>
            </a:r>
            <a:r>
              <a:rPr lang="en-US" smtClean="0"/>
              <a:t>multiple queries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966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Solution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ASP.NET MVC</a:t>
            </a:r>
          </a:p>
          <a:p>
            <a:r>
              <a:rPr lang="en-US" dirty="0" smtClean="0"/>
              <a:t>Layer Separation via Projects</a:t>
            </a:r>
          </a:p>
          <a:p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Contact Info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1762125"/>
            <a:ext cx="7369175" cy="477043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sergey@barskiy.com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www.DotNetSpeak.com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34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r>
              <a:rPr lang="en-US" dirty="0" smtClean="0"/>
              <a:t>Introduction to EF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Entity Framework in Microsoft’s ORM Tool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dirty="0"/>
              <a:t>Has been out since 2008</a:t>
            </a:r>
          </a:p>
          <a:p>
            <a:pPr lvl="1">
              <a:buFont typeface="Times" panose="02020603050405020304" pitchFamily="18" charset="0"/>
              <a:buChar char="•"/>
            </a:pPr>
            <a:r>
              <a:rPr lang="en-US" dirty="0"/>
              <a:t>Code First has been out since 2011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r>
              <a:rPr lang="en-US" dirty="0" smtClean="0"/>
              <a:t>Why Entity Framework Code First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ORM</a:t>
            </a:r>
          </a:p>
          <a:p>
            <a:r>
              <a:rPr lang="en-US" dirty="0" smtClean="0"/>
              <a:t>Code / type safety</a:t>
            </a:r>
          </a:p>
          <a:p>
            <a:r>
              <a:rPr lang="en-US" dirty="0" smtClean="0"/>
              <a:t>Rapid application development and prototyping</a:t>
            </a:r>
          </a:p>
          <a:p>
            <a:r>
              <a:rPr lang="en-US" dirty="0" smtClean="0"/>
              <a:t>Supported and developed by Microsoft</a:t>
            </a:r>
          </a:p>
          <a:p>
            <a:r>
              <a:rPr lang="en-US" dirty="0" smtClean="0"/>
              <a:t>Continuous commitment from Microsoft</a:t>
            </a:r>
          </a:p>
          <a:p>
            <a:r>
              <a:rPr lang="en-US" dirty="0" smtClean="0"/>
              <a:t>Open sourced</a:t>
            </a:r>
          </a:p>
          <a:p>
            <a:r>
              <a:rPr lang="en-US" dirty="0" smtClean="0"/>
              <a:t>Testable</a:t>
            </a:r>
          </a:p>
          <a:p>
            <a:r>
              <a:rPr lang="en-US" dirty="0" smtClean="0"/>
              <a:t>Flexible / Conventions and configurations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87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DAL?</a:t>
            </a:r>
          </a:p>
          <a:p>
            <a:r>
              <a:rPr lang="en-US" dirty="0" smtClean="0"/>
              <a:t>Business Layer?</a:t>
            </a:r>
          </a:p>
          <a:p>
            <a:r>
              <a:rPr lang="en-US" dirty="0" smtClean="0"/>
              <a:t>UI?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49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 is DAL technology</a:t>
            </a:r>
          </a:p>
          <a:p>
            <a:r>
              <a:rPr lang="en-US" dirty="0" smtClean="0"/>
              <a:t>Isolation from other layers</a:t>
            </a:r>
          </a:p>
          <a:p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Repository</a:t>
            </a:r>
          </a:p>
          <a:p>
            <a:pPr lvl="1"/>
            <a:r>
              <a:rPr lang="en-US" dirty="0" smtClean="0"/>
              <a:t>Data Mapper</a:t>
            </a:r>
          </a:p>
          <a:p>
            <a:pPr lvl="1"/>
            <a:r>
              <a:rPr lang="en-US" dirty="0" smtClean="0"/>
              <a:t>Table Data Gateway</a:t>
            </a:r>
          </a:p>
          <a:p>
            <a:pPr lvl="1"/>
            <a:r>
              <a:rPr lang="en-US" dirty="0" smtClean="0"/>
              <a:t>Row Data Gateway</a:t>
            </a:r>
          </a:p>
          <a:p>
            <a:pPr lvl="1"/>
            <a:r>
              <a:rPr lang="en-US" dirty="0" smtClean="0"/>
              <a:t>Data Mapper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74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r>
              <a:rPr lang="en-US" dirty="0" smtClean="0"/>
              <a:t>DAL Strategy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Data </a:t>
            </a:r>
            <a:r>
              <a:rPr lang="en-US" dirty="0"/>
              <a:t>(</a:t>
            </a:r>
            <a:r>
              <a:rPr lang="en-US" dirty="0" smtClean="0"/>
              <a:t>Table) Objects clean</a:t>
            </a:r>
          </a:p>
          <a:p>
            <a:r>
              <a:rPr lang="en-US" dirty="0" smtClean="0"/>
              <a:t>Separate data access from DTOs</a:t>
            </a:r>
          </a:p>
          <a:p>
            <a:r>
              <a:rPr lang="en-US" dirty="0" smtClean="0"/>
              <a:t>Create Access Interface</a:t>
            </a:r>
          </a:p>
          <a:p>
            <a:r>
              <a:rPr lang="en-US" dirty="0" smtClean="0"/>
              <a:t>Expose Data Access in a service layer with business objects</a:t>
            </a:r>
          </a:p>
          <a:p>
            <a:r>
              <a:rPr lang="en-US" dirty="0" smtClean="0"/>
              <a:t>Using Mappers to cut down on code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0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Developing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Configuration Options</a:t>
            </a:r>
          </a:p>
          <a:p>
            <a:pPr lvl="1"/>
            <a:r>
              <a:rPr lang="en-US" dirty="0"/>
              <a:t>Configuration classes</a:t>
            </a:r>
          </a:p>
          <a:p>
            <a:pPr lvl="1"/>
            <a:r>
              <a:rPr lang="en-US" dirty="0" smtClean="0"/>
              <a:t>Attributes?</a:t>
            </a:r>
          </a:p>
          <a:p>
            <a:r>
              <a:rPr lang="en-US" dirty="0" smtClean="0"/>
              <a:t>Handling Relationships</a:t>
            </a:r>
          </a:p>
          <a:p>
            <a:pPr lvl="1"/>
            <a:r>
              <a:rPr lang="en-US" dirty="0" smtClean="0"/>
              <a:t>Relationship Types</a:t>
            </a:r>
          </a:p>
          <a:p>
            <a:pPr lvl="1"/>
            <a:r>
              <a:rPr lang="en-US" dirty="0" smtClean="0"/>
              <a:t>Using foreign key columns</a:t>
            </a:r>
          </a:p>
          <a:p>
            <a:r>
              <a:rPr lang="en-US" dirty="0" smtClean="0"/>
              <a:t>Using Complex types</a:t>
            </a:r>
          </a:p>
          <a:p>
            <a:r>
              <a:rPr lang="en-US" dirty="0" smtClean="0"/>
              <a:t>Legacy databases / explicit mappings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239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Creating Data Access Layer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Repository Pattern</a:t>
            </a:r>
          </a:p>
          <a:p>
            <a:pPr lvl="1"/>
            <a:r>
              <a:rPr lang="en-US" dirty="0"/>
              <a:t>Mediates between the domain and data mapping layers using a collection-like interface for accessing domain objects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Interface based repository</a:t>
            </a:r>
          </a:p>
          <a:p>
            <a:pPr lvl="1"/>
            <a:r>
              <a:rPr lang="en-US" dirty="0" smtClean="0"/>
              <a:t>CQRS</a:t>
            </a:r>
          </a:p>
          <a:p>
            <a:pPr lvl="1"/>
            <a:r>
              <a:rPr lang="en-US" dirty="0" smtClean="0"/>
              <a:t>Write vs. Read Repository</a:t>
            </a:r>
          </a:p>
          <a:p>
            <a:pPr lvl="1"/>
            <a:r>
              <a:rPr lang="en-US" dirty="0" smtClean="0"/>
              <a:t>Taking dependency on </a:t>
            </a:r>
            <a:r>
              <a:rPr lang="en-US" dirty="0" err="1" smtClean="0"/>
              <a:t>IQueryable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9139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Working with Views and Stored 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 is not all-or-nothing answers</a:t>
            </a:r>
          </a:p>
          <a:p>
            <a:r>
              <a:rPr lang="en-US" dirty="0" smtClean="0"/>
              <a:t>Writing classes for materialization</a:t>
            </a:r>
          </a:p>
          <a:p>
            <a:r>
              <a:rPr lang="en-US" dirty="0" smtClean="0"/>
              <a:t>Avoiding SQL injection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149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ual Studio Live! Las Vegas 2013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isual Studio Live! Las Vegas 20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isual Studio Live! Las Vegas 20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Las Vegas 20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491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Franklin Gothic Medium</vt:lpstr>
      <vt:lpstr>Lucida Console</vt:lpstr>
      <vt:lpstr>Times</vt:lpstr>
      <vt:lpstr>Times New Roman</vt:lpstr>
      <vt:lpstr>Visual Studio Live! Las Vegas 2013</vt:lpstr>
      <vt:lpstr>Entity Framework Code First End to End</vt:lpstr>
      <vt:lpstr>Introduction to EF</vt:lpstr>
      <vt:lpstr>Why Entity Framework Code First</vt:lpstr>
      <vt:lpstr>Approaches</vt:lpstr>
      <vt:lpstr>Separation of Concerns</vt:lpstr>
      <vt:lpstr>DAL Strategy</vt:lpstr>
      <vt:lpstr>Developing Model</vt:lpstr>
      <vt:lpstr>Creating Data Access Layer</vt:lpstr>
      <vt:lpstr>Working with Views and Stored Procedures</vt:lpstr>
      <vt:lpstr>Handling Schema Changes</vt:lpstr>
      <vt:lpstr>Performance</vt:lpstr>
      <vt:lpstr>Demo Solution</vt:lpstr>
      <vt:lpstr>Contact Info</vt:lpstr>
    </vt:vector>
  </TitlesOfParts>
  <Company>1105 Media,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That is Really Long and Covers Two Lines</dc:title>
  <dc:creator>Brent Sutton</dc:creator>
  <cp:lastModifiedBy>Sergey Barskiy</cp:lastModifiedBy>
  <cp:revision>84</cp:revision>
  <dcterms:created xsi:type="dcterms:W3CDTF">2004-06-15T18:50:25Z</dcterms:created>
  <dcterms:modified xsi:type="dcterms:W3CDTF">2013-03-27T21:29:33Z</dcterms:modified>
</cp:coreProperties>
</file>