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00"/>
    <a:srgbClr val="1E1E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936" y="-26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8812A0-9D6F-4579-8927-AA7A0476E69F}" type="datetimeFigureOut">
              <a:rPr lang="en-US" smtClean="0"/>
              <a:t>10/6/2012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E0A32A-55D2-40BD-86B6-1408E5A45986}" type="slidenum">
              <a:rPr lang="en-US" smtClean="0"/>
              <a:t>‹#›</a:t>
            </a:fld>
            <a:endParaRPr lang="en-US"/>
          </a:p>
        </p:txBody>
      </p:sp>
    </p:spTree>
    <p:extLst>
      <p:ext uri="{BB962C8B-B14F-4D97-AF65-F5344CB8AC3E}">
        <p14:creationId xmlns:p14="http://schemas.microsoft.com/office/powerpoint/2010/main" val="3361010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163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16388" name="Rectangle 2"/>
          <p:cNvSpPr>
            <a:spLocks noGrp="1" noChangeArrowheads="1"/>
          </p:cNvSpPr>
          <p:nvPr>
            <p:ph type="body" idx="1"/>
          </p:nvPr>
        </p:nvSpPr>
        <p:spPr>
          <a:xfrm>
            <a:off x="439738" y="4278313"/>
            <a:ext cx="5978525" cy="45926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14" tIns="47092" rIns="92614" bIns="47092"/>
          <a:lstStyle/>
          <a:p>
            <a:pPr eaLnBrk="1" hangingPunct="1"/>
            <a:endParaRPr lang="en-US" smtClean="0"/>
          </a:p>
        </p:txBody>
      </p:sp>
      <p:sp>
        <p:nvSpPr>
          <p:cNvPr id="16389" name="Rectangle 3"/>
          <p:cNvSpPr>
            <a:spLocks noGrp="1" noRot="1" noChangeAspect="1" noChangeArrowheads="1" noTextEdit="1"/>
          </p:cNvSpPr>
          <p:nvPr>
            <p:ph type="sldImg"/>
          </p:nvPr>
        </p:nvSpPr>
        <p:spPr bwMode="blackWhite">
          <a:xfrm>
            <a:off x="334963" y="676275"/>
            <a:ext cx="6135687" cy="3452813"/>
          </a:xfrm>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2150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21508" name="Rectangle 2"/>
          <p:cNvSpPr>
            <a:spLocks noGrp="1" noRot="1" noChangeAspect="1" noChangeArrowheads="1" noTextEdit="1"/>
          </p:cNvSpPr>
          <p:nvPr>
            <p:ph type="sldImg"/>
          </p:nvPr>
        </p:nvSpPr>
        <p:spPr>
          <a:ln/>
        </p:spPr>
      </p:sp>
      <p:sp>
        <p:nvSpPr>
          <p:cNvPr id="215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2253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2253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2355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2765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2867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1741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2457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2560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2560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1843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1843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19459"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1200" smtClean="0">
                <a:latin typeface="Franklin Gothic Medium" pitchFamily="34" charset="0"/>
              </a:rPr>
              <a:t>Visual Studio Live! Las Vegas 2011</a:t>
            </a:r>
          </a:p>
        </p:txBody>
      </p:sp>
      <p:sp>
        <p:nvSpPr>
          <p:cNvPr id="2048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Lucida Console" pitchFamily="49" charset="0"/>
                <a:cs typeface="Arial" charset="0"/>
              </a:defRPr>
            </a:lvl1pPr>
            <a:lvl2pPr marL="742950" indent="-285750">
              <a:defRPr sz="1600">
                <a:solidFill>
                  <a:schemeClr val="tx1"/>
                </a:solidFill>
                <a:latin typeface="Lucida Console" pitchFamily="49" charset="0"/>
                <a:cs typeface="Arial" charset="0"/>
              </a:defRPr>
            </a:lvl2pPr>
            <a:lvl3pPr marL="1143000" indent="-228600">
              <a:defRPr sz="1600">
                <a:solidFill>
                  <a:schemeClr val="tx1"/>
                </a:solidFill>
                <a:latin typeface="Lucida Console" pitchFamily="49" charset="0"/>
                <a:cs typeface="Arial" charset="0"/>
              </a:defRPr>
            </a:lvl3pPr>
            <a:lvl4pPr marL="1600200" indent="-228600">
              <a:defRPr sz="1600">
                <a:solidFill>
                  <a:schemeClr val="tx1"/>
                </a:solidFill>
                <a:latin typeface="Lucida Console" pitchFamily="49" charset="0"/>
                <a:cs typeface="Arial" charset="0"/>
              </a:defRPr>
            </a:lvl4pPr>
            <a:lvl5pPr marL="2057400" indent="-228600">
              <a:defRPr sz="1600">
                <a:solidFill>
                  <a:schemeClr val="tx1"/>
                </a:solidFill>
                <a:latin typeface="Lucida Console" pitchFamily="49" charset="0"/>
                <a:cs typeface="Arial" charset="0"/>
              </a:defRPr>
            </a:lvl5pPr>
            <a:lvl6pPr marL="2514600" indent="-228600" eaLnBrk="0" fontAlgn="base" hangingPunct="0">
              <a:spcBef>
                <a:spcPct val="0"/>
              </a:spcBef>
              <a:spcAft>
                <a:spcPct val="0"/>
              </a:spcAft>
              <a:defRPr sz="1600">
                <a:solidFill>
                  <a:schemeClr val="tx1"/>
                </a:solidFill>
                <a:latin typeface="Lucida Console" pitchFamily="49" charset="0"/>
                <a:cs typeface="Arial" charset="0"/>
              </a:defRPr>
            </a:lvl6pPr>
            <a:lvl7pPr marL="2971800" indent="-228600" eaLnBrk="0" fontAlgn="base" hangingPunct="0">
              <a:spcBef>
                <a:spcPct val="0"/>
              </a:spcBef>
              <a:spcAft>
                <a:spcPct val="0"/>
              </a:spcAft>
              <a:defRPr sz="1600">
                <a:solidFill>
                  <a:schemeClr val="tx1"/>
                </a:solidFill>
                <a:latin typeface="Lucida Console" pitchFamily="49" charset="0"/>
                <a:cs typeface="Arial" charset="0"/>
              </a:defRPr>
            </a:lvl7pPr>
            <a:lvl8pPr marL="3429000" indent="-228600" eaLnBrk="0" fontAlgn="base" hangingPunct="0">
              <a:spcBef>
                <a:spcPct val="0"/>
              </a:spcBef>
              <a:spcAft>
                <a:spcPct val="0"/>
              </a:spcAft>
              <a:defRPr sz="1600">
                <a:solidFill>
                  <a:schemeClr val="tx1"/>
                </a:solidFill>
                <a:latin typeface="Lucida Console" pitchFamily="49" charset="0"/>
                <a:cs typeface="Arial" charset="0"/>
              </a:defRPr>
            </a:lvl8pPr>
            <a:lvl9pPr marL="3886200" indent="-228600" eaLnBrk="0" fontAlgn="base" hangingPunct="0">
              <a:spcBef>
                <a:spcPct val="0"/>
              </a:spcBef>
              <a:spcAft>
                <a:spcPct val="0"/>
              </a:spcAft>
              <a:defRPr sz="1600">
                <a:solidFill>
                  <a:schemeClr val="tx1"/>
                </a:solidFill>
                <a:latin typeface="Lucida Console" pitchFamily="49" charset="0"/>
                <a:cs typeface="Arial" charset="0"/>
              </a:defRPr>
            </a:lvl9pPr>
          </a:lstStyle>
          <a:p>
            <a:r>
              <a:rPr lang="en-US" sz="800" i="0" smtClean="0">
                <a:latin typeface="Franklin Gothic Medium" pitchFamily="34" charset="0"/>
              </a:rPr>
              <a:t>© </a:t>
            </a:r>
          </a:p>
          <a:p>
            <a:r>
              <a:rPr lang="en-US" sz="800" smtClean="0">
                <a:latin typeface="Franklin Gothic Medium" pitchFamily="34" charset="0"/>
              </a:rPr>
              <a:t>2012 Visual Studio Live! All rights reserved.</a:t>
            </a:r>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wide_back_grey_hal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234"/>
            <a:ext cx="9144000" cy="2578608"/>
          </a:xfrm>
          <a:prstGeom prst="rect">
            <a:avLst/>
          </a:prstGeom>
        </p:spPr>
      </p:pic>
      <p:sp>
        <p:nvSpPr>
          <p:cNvPr id="2" name="Title 1"/>
          <p:cNvSpPr>
            <a:spLocks noGrp="1"/>
          </p:cNvSpPr>
          <p:nvPr>
            <p:ph type="ctrTitle"/>
          </p:nvPr>
        </p:nvSpPr>
        <p:spPr>
          <a:xfrm>
            <a:off x="1039031" y="1265076"/>
            <a:ext cx="7073809" cy="1276620"/>
          </a:xfrm>
          <a:ln>
            <a:noFill/>
          </a:ln>
        </p:spPr>
        <p:txBody>
          <a:bodyPr anchor="b">
            <a:normAutofit/>
          </a:bodyPr>
          <a:lstStyle>
            <a:lvl1pPr>
              <a:defRPr sz="4000">
                <a:ln>
                  <a:noFill/>
                </a:ln>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39031" y="2613736"/>
            <a:ext cx="7073810" cy="1742363"/>
          </a:xfrm>
          <a:noFill/>
          <a:ln>
            <a:noFill/>
          </a:ln>
        </p:spPr>
        <p:style>
          <a:lnRef idx="2">
            <a:schemeClr val="dk1">
              <a:shade val="50000"/>
            </a:schemeClr>
          </a:lnRef>
          <a:fillRef idx="1">
            <a:schemeClr val="dk1"/>
          </a:fillRef>
          <a:effectRef idx="0">
            <a:schemeClr val="dk1"/>
          </a:effectRef>
          <a:fontRef idx="none"/>
        </p:style>
        <p:txBody>
          <a:bodyPr>
            <a:normAutofit/>
          </a:bodyPr>
          <a:lstStyle>
            <a:lvl1pPr marL="0" indent="0" algn="l">
              <a:buNone/>
              <a:defRPr sz="1800">
                <a:ln>
                  <a:noFill/>
                </a:ln>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1039030" y="4356099"/>
            <a:ext cx="7073810" cy="563236"/>
          </a:xfrm>
          <a:prstGeom prst="rect">
            <a:avLst/>
          </a:prstGeom>
          <a:ln>
            <a:noFill/>
          </a:ln>
        </p:spPr>
        <p:txBody>
          <a:bodyPr anchor="b"/>
          <a:lstStyle>
            <a:lvl1pPr algn="l">
              <a:defRPr sz="1400">
                <a:ln>
                  <a:noFill/>
                </a:ln>
                <a:solidFill>
                  <a:srgbClr val="404040"/>
                </a:solidFill>
                <a:latin typeface="Calibri"/>
                <a:cs typeface="Calibri"/>
              </a:defRPr>
            </a:lvl1pPr>
          </a:lstStyle>
          <a:p>
            <a:fld id="{3B9D3662-BAD6-9B4E-9915-CDD0539C19EC}" type="datetimeFigureOut">
              <a:rPr lang="en-US" smtClean="0"/>
              <a:pPr/>
              <a:t>10/6/2012</a:t>
            </a:fld>
            <a:endParaRPr lang="en-US" dirty="0"/>
          </a:p>
        </p:txBody>
      </p:sp>
      <p:pic>
        <p:nvPicPr>
          <p:cNvPr id="6" name="Picture 5" descr="magenic_logo2011al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9031" y="372913"/>
            <a:ext cx="4051174" cy="65290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AB8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7AB800"/>
              </a:buClr>
              <a:defRPr>
                <a:solidFill>
                  <a:srgbClr val="1E1E1E"/>
                </a:solidFill>
              </a:defRPr>
            </a:lvl1pPr>
            <a:lvl2pPr>
              <a:buClr>
                <a:srgbClr val="7AB800"/>
              </a:buClr>
              <a:defRPr>
                <a:solidFill>
                  <a:srgbClr val="1E1E1E"/>
                </a:solidFill>
              </a:defRPr>
            </a:lvl2pPr>
            <a:lvl3pPr>
              <a:buClr>
                <a:srgbClr val="7AB800"/>
              </a:buClr>
              <a:defRPr>
                <a:solidFill>
                  <a:srgbClr val="1E1E1E"/>
                </a:solidFill>
              </a:defRPr>
            </a:lvl3pPr>
            <a:lvl4pPr>
              <a:buClr>
                <a:srgbClr val="7AB800"/>
              </a:buClr>
              <a:defRPr>
                <a:solidFill>
                  <a:srgbClr val="1E1E1E"/>
                </a:solidFill>
              </a:defRPr>
            </a:lvl4pPr>
            <a:lvl5pPr>
              <a:buClr>
                <a:srgbClr val="7AB800"/>
              </a:buClr>
              <a:defRPr>
                <a:solidFill>
                  <a:srgbClr val="1E1E1E"/>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B7F88-305E-4E44-9093-00D8C39A45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3582" y="2175622"/>
            <a:ext cx="7189257" cy="1021556"/>
          </a:xfrm>
        </p:spPr>
        <p:txBody>
          <a:bodyPr anchor="b"/>
          <a:lstStyle>
            <a:lvl1pPr algn="l">
              <a:defRPr sz="4000" b="1" cap="none" baseline="0">
                <a:solidFill>
                  <a:srgbClr val="7AB8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23583" y="3200400"/>
            <a:ext cx="7189255" cy="1140310"/>
          </a:xfrm>
        </p:spPr>
        <p:txBody>
          <a:bodyPr anchor="t"/>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B7F88-305E-4E44-9093-00D8C39A454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B7F88-305E-4E44-9093-00D8C39A454B}" type="slidenum">
              <a:rPr lang="en-US" smtClean="0"/>
              <a:t>‹#›</a:t>
            </a:fld>
            <a:endParaRPr lang="en-US"/>
          </a:p>
        </p:txBody>
      </p:sp>
      <p:sp>
        <p:nvSpPr>
          <p:cNvPr id="9" name="Content Placeholder 8"/>
          <p:cNvSpPr>
            <a:spLocks noGrp="1"/>
          </p:cNvSpPr>
          <p:nvPr>
            <p:ph sz="quarter" idx="13"/>
          </p:nvPr>
        </p:nvSpPr>
        <p:spPr>
          <a:xfrm>
            <a:off x="136441" y="892240"/>
            <a:ext cx="4325831" cy="346259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4462272" y="892240"/>
            <a:ext cx="4541940" cy="346258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AB800"/>
                </a:solidFill>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CB7F88-305E-4E44-9093-00D8C39A45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CB7F88-305E-4E44-9093-00D8C39A454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wide_back_grey_sliver.png"/>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4594860"/>
            <a:ext cx="9144000" cy="548640"/>
          </a:xfrm>
          <a:prstGeom prst="rect">
            <a:avLst/>
          </a:prstGeom>
        </p:spPr>
      </p:pic>
      <p:sp>
        <p:nvSpPr>
          <p:cNvPr id="2" name="Title Placeholder 1"/>
          <p:cNvSpPr>
            <a:spLocks noGrp="1"/>
          </p:cNvSpPr>
          <p:nvPr>
            <p:ph type="title"/>
          </p:nvPr>
        </p:nvSpPr>
        <p:spPr>
          <a:xfrm>
            <a:off x="136441" y="157454"/>
            <a:ext cx="8867771" cy="734786"/>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36441" y="892241"/>
            <a:ext cx="8867771" cy="348223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2518865" y="4721202"/>
            <a:ext cx="5940320" cy="273844"/>
          </a:xfrm>
          <a:prstGeom prst="rect">
            <a:avLst/>
          </a:prstGeom>
        </p:spPr>
        <p:txBody>
          <a:bodyPr vert="horz" lIns="91440" tIns="45720" rIns="91440" bIns="45720" rtlCol="0" anchor="ctr"/>
          <a:lstStyle>
            <a:lvl1pPr algn="r">
              <a:defRPr sz="1200">
                <a:solidFill>
                  <a:schemeClr val="accent1"/>
                </a:solidFill>
                <a:latin typeface="Calibri"/>
                <a:cs typeface="Calibri"/>
              </a:defRPr>
            </a:lvl1pPr>
          </a:lstStyle>
          <a:p>
            <a:endParaRPr lang="en-US" dirty="0"/>
          </a:p>
        </p:txBody>
      </p:sp>
      <p:sp>
        <p:nvSpPr>
          <p:cNvPr id="6" name="Slide Number Placeholder 5"/>
          <p:cNvSpPr>
            <a:spLocks noGrp="1"/>
          </p:cNvSpPr>
          <p:nvPr>
            <p:ph type="sldNum" sz="quarter" idx="4"/>
          </p:nvPr>
        </p:nvSpPr>
        <p:spPr>
          <a:xfrm>
            <a:off x="8546879" y="4721202"/>
            <a:ext cx="457333" cy="273844"/>
          </a:xfrm>
          <a:prstGeom prst="rect">
            <a:avLst/>
          </a:prstGeom>
        </p:spPr>
        <p:txBody>
          <a:bodyPr vert="horz" lIns="91440" tIns="45720" rIns="91440" bIns="45720" rtlCol="0" anchor="ctr"/>
          <a:lstStyle>
            <a:lvl1pPr algn="r">
              <a:defRPr sz="1200">
                <a:solidFill>
                  <a:srgbClr val="FEFEFE"/>
                </a:solidFill>
                <a:latin typeface="Calibri"/>
                <a:cs typeface="Calibri"/>
              </a:defRPr>
            </a:lvl1pPr>
          </a:lstStyle>
          <a:p>
            <a:fld id="{8DCB7F88-305E-4E44-9093-00D8C39A454B}" type="slidenum">
              <a:rPr lang="en-US" smtClean="0"/>
              <a:pPr/>
              <a:t>‹#›</a:t>
            </a:fld>
            <a:endParaRPr lang="en-US" dirty="0"/>
          </a:p>
        </p:txBody>
      </p:sp>
      <p:pic>
        <p:nvPicPr>
          <p:cNvPr id="7" name="Picture 6" descr="magenic_logo2011alt.p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46936" y="4687154"/>
            <a:ext cx="2266977" cy="365355"/>
          </a:xfrm>
          <a:prstGeom prst="rect">
            <a:avLst/>
          </a:prstGeom>
        </p:spPr>
      </p:pic>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6" r:id="rId5"/>
    <p:sldLayoutId id="2147483797" r:id="rId6"/>
  </p:sldLayoutIdLst>
  <p:txStyles>
    <p:titleStyle>
      <a:lvl1pPr algn="l" defTabSz="914400" rtl="0" eaLnBrk="1" latinLnBrk="0" hangingPunct="1">
        <a:spcBef>
          <a:spcPct val="0"/>
        </a:spcBef>
        <a:buNone/>
        <a:defRPr sz="3600" b="1" kern="1200">
          <a:solidFill>
            <a:srgbClr val="7AB800"/>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rgbClr val="7AB800"/>
        </a:buClr>
        <a:buSzPct val="90000"/>
        <a:buFont typeface="Arial" pitchFamily="34" charset="0"/>
        <a:buChar char="•"/>
        <a:defRPr sz="2200" kern="1200">
          <a:solidFill>
            <a:srgbClr val="1E1E1E"/>
          </a:solidFill>
          <a:latin typeface="Calibri"/>
          <a:ea typeface="+mn-ea"/>
          <a:cs typeface="Calibri"/>
        </a:defRPr>
      </a:lvl1pPr>
      <a:lvl2pPr marL="640080" indent="-274320" algn="l" defTabSz="914400" rtl="0" eaLnBrk="1" latinLnBrk="0" hangingPunct="1">
        <a:spcBef>
          <a:spcPct val="20000"/>
        </a:spcBef>
        <a:buClr>
          <a:srgbClr val="7AB800"/>
        </a:buClr>
        <a:buSzPct val="90000"/>
        <a:buFont typeface="Calibri" pitchFamily="34" charset="0"/>
        <a:buChar char="–"/>
        <a:defRPr sz="2200" kern="1200">
          <a:solidFill>
            <a:srgbClr val="1E1E1E"/>
          </a:solidFill>
          <a:latin typeface="Calibri"/>
          <a:ea typeface="+mn-ea"/>
          <a:cs typeface="Calibri"/>
        </a:defRPr>
      </a:lvl2pPr>
      <a:lvl3pPr marL="914400" indent="-228600" algn="l" defTabSz="914400" rtl="0" eaLnBrk="1" latinLnBrk="0" hangingPunct="1">
        <a:spcBef>
          <a:spcPct val="20000"/>
        </a:spcBef>
        <a:buClr>
          <a:srgbClr val="7AB800"/>
        </a:buClr>
        <a:buSzPct val="90000"/>
        <a:buFont typeface="Arial" pitchFamily="34" charset="0"/>
        <a:buChar char="•"/>
        <a:defRPr sz="1800" kern="1200">
          <a:solidFill>
            <a:srgbClr val="1E1E1E"/>
          </a:solidFill>
          <a:latin typeface="Calibri"/>
          <a:ea typeface="+mn-ea"/>
          <a:cs typeface="Calibri"/>
        </a:defRPr>
      </a:lvl3pPr>
      <a:lvl4pPr marL="1124712" indent="-228600" algn="l" defTabSz="914400" rtl="0" eaLnBrk="1" latinLnBrk="0" hangingPunct="1">
        <a:spcBef>
          <a:spcPct val="20000"/>
        </a:spcBef>
        <a:buClr>
          <a:srgbClr val="7AB800"/>
        </a:buClr>
        <a:buSzPct val="90000"/>
        <a:buFont typeface="Arial" pitchFamily="34" charset="0"/>
        <a:buChar char="•"/>
        <a:defRPr sz="1600" kern="1200">
          <a:solidFill>
            <a:srgbClr val="1E1E1E"/>
          </a:solidFill>
          <a:latin typeface="Calibri"/>
          <a:ea typeface="+mn-ea"/>
          <a:cs typeface="Calibri"/>
        </a:defRPr>
      </a:lvl4pPr>
      <a:lvl5pPr marL="1325880" indent="-228600" algn="l" defTabSz="914400" rtl="0" eaLnBrk="1" latinLnBrk="0" hangingPunct="1">
        <a:spcBef>
          <a:spcPct val="20000"/>
        </a:spcBef>
        <a:buClr>
          <a:srgbClr val="7AB800"/>
        </a:buClr>
        <a:buSzPct val="90000"/>
        <a:buFont typeface="Arial" pitchFamily="34" charset="0"/>
        <a:buChar char="•"/>
        <a:defRPr sz="1400" kern="1200" baseline="0">
          <a:solidFill>
            <a:srgbClr val="1E1E1E"/>
          </a:solidFill>
          <a:latin typeface="Calibri"/>
          <a:ea typeface="+mn-ea"/>
          <a:cs typeface="Calibri"/>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ergeyB@Magenic.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www.campusmvp.net/" TargetMode="External"/><Relationship Id="rId4" Type="http://schemas.openxmlformats.org/officeDocument/2006/relationships/hyperlink" Target="http://www.dotnetspeak.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logs.msdn.com/b/adonet/archive/2012/04/09/ef-power-tools-beta-2-available.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msdn.microsoft.com/en-us/data/hh94985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Rectangle 3"/>
          <p:cNvSpPr>
            <a:spLocks noGrp="1" noChangeArrowheads="1"/>
          </p:cNvSpPr>
          <p:nvPr>
            <p:ph type="ctrTitle"/>
          </p:nvPr>
        </p:nvSpPr>
        <p:spPr>
          <a:xfrm>
            <a:off x="765176" y="1074421"/>
            <a:ext cx="7343775" cy="1156812"/>
          </a:xfrm>
        </p:spPr>
        <p:txBody>
          <a:bodyPr>
            <a:normAutofit fontScale="90000"/>
          </a:bodyPr>
          <a:lstStyle/>
          <a:p>
            <a:pPr algn="r">
              <a:defRPr/>
            </a:pPr>
            <a:r>
              <a:rPr lang="en-US" dirty="0" smtClean="0"/>
              <a:t>Entity Framework Code First – Beyond the Basics</a:t>
            </a:r>
          </a:p>
        </p:txBody>
      </p:sp>
      <p:sp>
        <p:nvSpPr>
          <p:cNvPr id="188420" name="Rectangle 4"/>
          <p:cNvSpPr>
            <a:spLocks noChangeArrowheads="1"/>
          </p:cNvSpPr>
          <p:nvPr/>
        </p:nvSpPr>
        <p:spPr bwMode="auto">
          <a:xfrm>
            <a:off x="4121151" y="2769870"/>
            <a:ext cx="3987800" cy="1002030"/>
          </a:xfrm>
          <a:prstGeom prst="rect">
            <a:avLst/>
          </a:prstGeom>
          <a:noFill/>
          <a:ln w="9525">
            <a:noFill/>
            <a:miter lim="800000"/>
            <a:headEnd/>
            <a:tailEnd/>
          </a:ln>
          <a:effectLst/>
        </p:spPr>
        <p:txBody>
          <a:bodyPr lIns="85923" tIns="42962" rIns="85923" bIns="42962"/>
          <a:lstStyle/>
          <a:p>
            <a:pPr algn="r" eaLnBrk="1" hangingPunct="1">
              <a:defRPr/>
            </a:pPr>
            <a:r>
              <a:rPr lang="en-US" sz="2400" b="1" dirty="0">
                <a:effectLst>
                  <a:outerShdw blurRad="38100" dist="38100" dir="2700000" algn="tl">
                    <a:srgbClr val="000000"/>
                  </a:outerShdw>
                </a:effectLst>
                <a:latin typeface="Arial" charset="0"/>
                <a:cs typeface="+mn-cs"/>
              </a:rPr>
              <a:t>Sergey Barskiy, Magenic</a:t>
            </a:r>
          </a:p>
          <a:p>
            <a:pPr algn="r" eaLnBrk="1" hangingPunct="1">
              <a:defRPr/>
            </a:pPr>
            <a:r>
              <a:rPr lang="en-US" sz="1800" b="1" dirty="0">
                <a:solidFill>
                  <a:srgbClr val="00B0EB"/>
                </a:solidFill>
                <a:latin typeface="Arial" charset="0"/>
              </a:rPr>
              <a:t>Microsoft MVP – Data Platform</a:t>
            </a:r>
            <a:endParaRPr lang="en-US" sz="2200" b="1" dirty="0">
              <a:effectLst>
                <a:outerShdw blurRad="38100" dist="38100" dir="2700000" algn="tl">
                  <a:srgbClr val="000000"/>
                </a:outerShdw>
              </a:effectLst>
              <a:latin typeface="Arial" charset="0"/>
              <a:cs typeface="+mn-cs"/>
            </a:endParaRPr>
          </a:p>
          <a:p>
            <a:pPr algn="r" eaLnBrk="1" hangingPunct="1">
              <a:defRPr/>
            </a:pPr>
            <a:r>
              <a:rPr lang="en-US" sz="1800" b="1" dirty="0">
                <a:solidFill>
                  <a:srgbClr val="00B0EB"/>
                </a:solidFill>
                <a:latin typeface="Arial" charset="0"/>
                <a:cs typeface="+mn-cs"/>
              </a:rPr>
              <a:t>Principal Consultant</a:t>
            </a:r>
            <a:endParaRPr lang="en-US" b="1" dirty="0">
              <a:solidFill>
                <a:srgbClr val="FFCC00"/>
              </a:solidFill>
              <a:latin typeface="Arial" charset="0"/>
              <a:cs typeface="+mn-cs"/>
            </a:endParaRPr>
          </a:p>
          <a:p>
            <a:pPr eaLnBrk="1" hangingPunct="1">
              <a:defRPr/>
            </a:pPr>
            <a:endParaRPr lang="en-US" b="1" dirty="0">
              <a:solidFill>
                <a:srgbClr val="FFCC00"/>
              </a:solidFill>
              <a:latin typeface="Arial" charset="0"/>
              <a:cs typeface="+mn-cs"/>
            </a:endParaRPr>
          </a:p>
          <a:p>
            <a:pPr eaLnBrk="1" hangingPunct="1">
              <a:defRPr/>
            </a:pPr>
            <a:endParaRPr lang="en-US" sz="1400" dirty="0">
              <a:latin typeface="Times New Roman" pitchFamily="28" charset="0"/>
              <a:cs typeface="+mn-cs"/>
            </a:endParaRPr>
          </a:p>
        </p:txBody>
      </p:sp>
    </p:spTree>
    <p:extLst>
      <p:ext uri="{BB962C8B-B14F-4D97-AF65-F5344CB8AC3E}">
        <p14:creationId xmlns:p14="http://schemas.microsoft.com/office/powerpoint/2010/main" val="1109844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893764" y="285750"/>
            <a:ext cx="7369175" cy="706041"/>
          </a:xfrm>
        </p:spPr>
        <p:txBody>
          <a:bodyPr/>
          <a:lstStyle/>
          <a:p>
            <a:pPr>
              <a:defRPr/>
            </a:pPr>
            <a:r>
              <a:rPr lang="en-US" dirty="0" smtClean="0"/>
              <a:t>Organizing the Model</a:t>
            </a:r>
          </a:p>
        </p:txBody>
      </p:sp>
      <p:sp>
        <p:nvSpPr>
          <p:cNvPr id="7171" name="Rectangle 3"/>
          <p:cNvSpPr>
            <a:spLocks noGrp="1" noChangeArrowheads="1"/>
          </p:cNvSpPr>
          <p:nvPr>
            <p:ph type="body" idx="1"/>
          </p:nvPr>
        </p:nvSpPr>
        <p:spPr>
          <a:xfrm>
            <a:off x="739776" y="991791"/>
            <a:ext cx="7662863" cy="3443049"/>
          </a:xfrm>
        </p:spPr>
        <p:txBody>
          <a:bodyPr>
            <a:normAutofit fontScale="92500" lnSpcReduction="10000"/>
          </a:bodyPr>
          <a:lstStyle/>
          <a:p>
            <a:r>
              <a:rPr lang="en-US" dirty="0" smtClean="0"/>
              <a:t>Complex Types</a:t>
            </a:r>
          </a:p>
          <a:p>
            <a:pPr lvl="1">
              <a:buFont typeface="Times" pitchFamily="28" charset="0"/>
              <a:buChar char="•"/>
            </a:pPr>
            <a:r>
              <a:rPr lang="en-US" dirty="0" smtClean="0"/>
              <a:t>A complex type is a non-scalar property of an entity type that does not have a key property. A complex type can contain other nested complex types.</a:t>
            </a:r>
          </a:p>
          <a:p>
            <a:r>
              <a:rPr lang="en-US" dirty="0" smtClean="0"/>
              <a:t>Entity Splitting</a:t>
            </a:r>
          </a:p>
          <a:p>
            <a:pPr lvl="1">
              <a:buFont typeface="Times" pitchFamily="28" charset="0"/>
              <a:buChar char="•"/>
            </a:pPr>
            <a:r>
              <a:rPr lang="en-US" dirty="0" smtClean="0"/>
              <a:t>Properties from a single entity in the conceptual model are mapped to columns in two or more underlying tables.</a:t>
            </a:r>
          </a:p>
          <a:p>
            <a:r>
              <a:rPr lang="en-US" dirty="0" smtClean="0"/>
              <a:t>Excluding Types and Properties</a:t>
            </a:r>
          </a:p>
          <a:p>
            <a:pPr lvl="1">
              <a:buFont typeface="Times" pitchFamily="28" charset="0"/>
              <a:buChar char="•"/>
            </a:pPr>
            <a:r>
              <a:rPr lang="en-US" dirty="0" smtClean="0"/>
              <a:t>Properties and/or classes are excluded from storage.</a:t>
            </a:r>
          </a:p>
          <a:p>
            <a:r>
              <a:rPr lang="en-US" dirty="0" smtClean="0"/>
              <a:t>Explicit Mapping of Types and Properties</a:t>
            </a:r>
          </a:p>
          <a:p>
            <a:endParaRPr lang="en-US" dirty="0" smtClean="0"/>
          </a:p>
          <a:p>
            <a:pPr lvl="1">
              <a:buFontTx/>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801611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893764" y="285750"/>
            <a:ext cx="7369175" cy="706041"/>
          </a:xfrm>
        </p:spPr>
        <p:txBody>
          <a:bodyPr/>
          <a:lstStyle/>
          <a:p>
            <a:pPr>
              <a:defRPr/>
            </a:pPr>
            <a:r>
              <a:rPr lang="en-US" dirty="0" smtClean="0"/>
              <a:t>Relationships</a:t>
            </a:r>
          </a:p>
        </p:txBody>
      </p:sp>
      <p:sp>
        <p:nvSpPr>
          <p:cNvPr id="8195" name="Rectangle 3"/>
          <p:cNvSpPr>
            <a:spLocks noGrp="1" noChangeArrowheads="1"/>
          </p:cNvSpPr>
          <p:nvPr>
            <p:ph type="body" idx="1"/>
          </p:nvPr>
        </p:nvSpPr>
        <p:spPr/>
        <p:txBody>
          <a:bodyPr/>
          <a:lstStyle/>
          <a:p>
            <a:r>
              <a:rPr lang="en-US" dirty="0" smtClean="0"/>
              <a:t>Relationships</a:t>
            </a:r>
          </a:p>
          <a:p>
            <a:pPr lvl="1">
              <a:buFont typeface="Times" pitchFamily="28" charset="0"/>
              <a:buChar char="•"/>
            </a:pPr>
            <a:r>
              <a:rPr lang="en-US" dirty="0" smtClean="0"/>
              <a:t>All are supported</a:t>
            </a:r>
          </a:p>
          <a:p>
            <a:pPr lvl="1">
              <a:buFont typeface="Times" pitchFamily="28" charset="0"/>
              <a:buChar char="•"/>
            </a:pPr>
            <a:r>
              <a:rPr lang="en-US" dirty="0" smtClean="0"/>
              <a:t>One-to-one needs explicit configuration</a:t>
            </a:r>
          </a:p>
          <a:p>
            <a:r>
              <a:rPr lang="en-US" dirty="0" smtClean="0"/>
              <a:t>Cascading deletes</a:t>
            </a:r>
          </a:p>
          <a:p>
            <a:endParaRPr lang="en-US" dirty="0" smtClean="0"/>
          </a:p>
          <a:p>
            <a:endParaRPr lang="en-US" dirty="0" smtClean="0"/>
          </a:p>
        </p:txBody>
      </p:sp>
    </p:spTree>
    <p:extLst>
      <p:ext uri="{BB962C8B-B14F-4D97-AF65-F5344CB8AC3E}">
        <p14:creationId xmlns:p14="http://schemas.microsoft.com/office/powerpoint/2010/main" val="3274024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893764" y="285750"/>
            <a:ext cx="7369175" cy="706041"/>
          </a:xfrm>
        </p:spPr>
        <p:txBody>
          <a:bodyPr/>
          <a:lstStyle/>
          <a:p>
            <a:pPr>
              <a:defRPr/>
            </a:pPr>
            <a:r>
              <a:rPr lang="en-US" dirty="0" smtClean="0"/>
              <a:t>More…</a:t>
            </a:r>
          </a:p>
        </p:txBody>
      </p:sp>
      <p:sp>
        <p:nvSpPr>
          <p:cNvPr id="8195" name="Rectangle 3"/>
          <p:cNvSpPr>
            <a:spLocks noGrp="1" noChangeArrowheads="1"/>
          </p:cNvSpPr>
          <p:nvPr>
            <p:ph type="body" idx="1"/>
          </p:nvPr>
        </p:nvSpPr>
        <p:spPr/>
        <p:txBody>
          <a:bodyPr/>
          <a:lstStyle/>
          <a:p>
            <a:r>
              <a:rPr lang="en-US" dirty="0" smtClean="0"/>
              <a:t>Working with Views and Stored Procedures</a:t>
            </a:r>
          </a:p>
          <a:p>
            <a:endParaRPr lang="en-US" dirty="0" smtClean="0"/>
          </a:p>
          <a:p>
            <a:endParaRPr lang="en-US" dirty="0" smtClean="0"/>
          </a:p>
        </p:txBody>
      </p:sp>
    </p:spTree>
    <p:extLst>
      <p:ext uri="{BB962C8B-B14F-4D97-AF65-F5344CB8AC3E}">
        <p14:creationId xmlns:p14="http://schemas.microsoft.com/office/powerpoint/2010/main" val="3091276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893764" y="285750"/>
            <a:ext cx="7369175" cy="706041"/>
          </a:xfrm>
        </p:spPr>
        <p:txBody>
          <a:bodyPr/>
          <a:lstStyle/>
          <a:p>
            <a:pPr>
              <a:defRPr/>
            </a:pPr>
            <a:r>
              <a:rPr lang="en-US" dirty="0" smtClean="0"/>
              <a:t>More…</a:t>
            </a:r>
          </a:p>
        </p:txBody>
      </p:sp>
      <p:sp>
        <p:nvSpPr>
          <p:cNvPr id="9219" name="Rectangle 3"/>
          <p:cNvSpPr>
            <a:spLocks noGrp="1" noChangeArrowheads="1"/>
          </p:cNvSpPr>
          <p:nvPr>
            <p:ph type="body" idx="1"/>
          </p:nvPr>
        </p:nvSpPr>
        <p:spPr/>
        <p:txBody>
          <a:bodyPr/>
          <a:lstStyle/>
          <a:p>
            <a:r>
              <a:rPr lang="en-US" dirty="0" smtClean="0"/>
              <a:t>Create your own repository</a:t>
            </a:r>
          </a:p>
          <a:p>
            <a:pPr lvl="1">
              <a:buFont typeface="Times" pitchFamily="28" charset="0"/>
              <a:buChar char="•"/>
            </a:pPr>
            <a:r>
              <a:rPr lang="en-US" dirty="0" smtClean="0"/>
              <a:t>Create/Update/Delete</a:t>
            </a:r>
          </a:p>
          <a:p>
            <a:pPr lvl="1">
              <a:buFont typeface="Times" pitchFamily="28" charset="0"/>
              <a:buChar char="•"/>
            </a:pPr>
            <a:r>
              <a:rPr lang="en-US" dirty="0" smtClean="0"/>
              <a:t>Select</a:t>
            </a:r>
          </a:p>
          <a:p>
            <a:r>
              <a:rPr lang="en-US" smtClean="0"/>
              <a:t>Conventions</a:t>
            </a:r>
            <a:endParaRPr lang="en-US" dirty="0" smtClean="0"/>
          </a:p>
          <a:p>
            <a:pPr lvl="1"/>
            <a:r>
              <a:rPr lang="en-US" dirty="0" smtClean="0"/>
              <a:t>Creating your own conventions</a:t>
            </a:r>
          </a:p>
          <a:p>
            <a:pPr lvl="1"/>
            <a:r>
              <a:rPr lang="en-US" dirty="0" smtClean="0"/>
              <a:t>V6 Preview</a:t>
            </a:r>
          </a:p>
          <a:p>
            <a:endParaRPr lang="en-US" dirty="0" smtClean="0"/>
          </a:p>
          <a:p>
            <a:endParaRPr lang="en-US" dirty="0" smtClean="0"/>
          </a:p>
        </p:txBody>
      </p:sp>
    </p:spTree>
    <p:extLst>
      <p:ext uri="{BB962C8B-B14F-4D97-AF65-F5344CB8AC3E}">
        <p14:creationId xmlns:p14="http://schemas.microsoft.com/office/powerpoint/2010/main" val="3816716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893764" y="285750"/>
            <a:ext cx="7369175" cy="706041"/>
          </a:xfrm>
        </p:spPr>
        <p:txBody>
          <a:bodyPr/>
          <a:lstStyle/>
          <a:p>
            <a:pPr>
              <a:defRPr/>
            </a:pPr>
            <a:r>
              <a:rPr lang="en-US" dirty="0" smtClean="0"/>
              <a:t>RDBMS Providers</a:t>
            </a:r>
          </a:p>
        </p:txBody>
      </p:sp>
      <p:sp>
        <p:nvSpPr>
          <p:cNvPr id="13315" name="Rectangle 3"/>
          <p:cNvSpPr>
            <a:spLocks noGrp="1" noChangeArrowheads="1"/>
          </p:cNvSpPr>
          <p:nvPr>
            <p:ph type="body" idx="1"/>
          </p:nvPr>
        </p:nvSpPr>
        <p:spPr/>
        <p:txBody>
          <a:bodyPr/>
          <a:lstStyle/>
          <a:p>
            <a:r>
              <a:rPr lang="en-US" smtClean="0"/>
              <a:t>Available providers</a:t>
            </a:r>
          </a:p>
          <a:p>
            <a:pPr lvl="1">
              <a:buFont typeface="Times" pitchFamily="28" charset="0"/>
              <a:buChar char="•"/>
            </a:pPr>
            <a:r>
              <a:rPr lang="en-US" smtClean="0"/>
              <a:t>DevArt</a:t>
            </a:r>
          </a:p>
          <a:p>
            <a:pPr lvl="1">
              <a:buFont typeface="Times" pitchFamily="28" charset="0"/>
              <a:buChar char="•"/>
            </a:pPr>
            <a:r>
              <a:rPr lang="en-US" smtClean="0"/>
              <a:t>DataDirect</a:t>
            </a:r>
          </a:p>
          <a:p>
            <a:pPr lvl="1">
              <a:buFont typeface="Times" pitchFamily="28" charset="0"/>
              <a:buChar char="•"/>
            </a:pPr>
            <a:r>
              <a:rPr lang="en-US" smtClean="0"/>
              <a:t>Oracle</a:t>
            </a:r>
          </a:p>
          <a:p>
            <a:pPr lvl="1">
              <a:buFont typeface="Times" pitchFamily="28" charset="0"/>
              <a:buChar char="•"/>
            </a:pPr>
            <a:r>
              <a:rPr lang="en-US" smtClean="0"/>
              <a:t>MySQL.etc…</a:t>
            </a:r>
          </a:p>
          <a:p>
            <a:r>
              <a:rPr lang="en-US" smtClean="0"/>
              <a:t>Mileage may vary</a:t>
            </a:r>
          </a:p>
          <a:p>
            <a:endParaRPr lang="en-US" smtClean="0"/>
          </a:p>
          <a:p>
            <a:endParaRPr lang="en-US" smtClean="0"/>
          </a:p>
        </p:txBody>
      </p:sp>
    </p:spTree>
    <p:extLst>
      <p:ext uri="{BB962C8B-B14F-4D97-AF65-F5344CB8AC3E}">
        <p14:creationId xmlns:p14="http://schemas.microsoft.com/office/powerpoint/2010/main" val="1594173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pPr>
              <a:defRPr/>
            </a:pPr>
            <a:r>
              <a:rPr lang="en-US" dirty="0" smtClean="0"/>
              <a:t>Contact Info</a:t>
            </a:r>
          </a:p>
        </p:txBody>
      </p:sp>
      <p:sp>
        <p:nvSpPr>
          <p:cNvPr id="14339" name="Rectangle 3"/>
          <p:cNvSpPr>
            <a:spLocks noGrp="1" noChangeArrowheads="1"/>
          </p:cNvSpPr>
          <p:nvPr>
            <p:ph type="body" idx="1"/>
          </p:nvPr>
        </p:nvSpPr>
        <p:spPr>
          <a:xfrm>
            <a:off x="738189" y="952500"/>
            <a:ext cx="7369175" cy="2822796"/>
          </a:xfrm>
        </p:spPr>
        <p:txBody>
          <a:bodyPr/>
          <a:lstStyle/>
          <a:p>
            <a:r>
              <a:rPr lang="en-US" dirty="0" smtClean="0">
                <a:hlinkClick r:id="rId3"/>
              </a:rPr>
              <a:t>SergeyB@Magenic.com</a:t>
            </a:r>
            <a:endParaRPr lang="en-US" dirty="0" smtClean="0"/>
          </a:p>
          <a:p>
            <a:r>
              <a:rPr lang="en-US" dirty="0" smtClean="0">
                <a:hlinkClick r:id="rId4"/>
              </a:rPr>
              <a:t>www.DotNetSpeak.com</a:t>
            </a:r>
            <a:endParaRPr lang="en-US" dirty="0" smtClean="0"/>
          </a:p>
          <a:p>
            <a:r>
              <a:rPr lang="en-US" dirty="0" smtClean="0">
                <a:hlinkClick r:id="rId5"/>
              </a:rPr>
              <a:t>www.CampusMVP.net</a:t>
            </a:r>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950410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893764" y="285750"/>
            <a:ext cx="7369175" cy="706041"/>
          </a:xfrm>
        </p:spPr>
        <p:txBody>
          <a:bodyPr/>
          <a:lstStyle/>
          <a:p>
            <a:pPr>
              <a:defRPr/>
            </a:pPr>
            <a:r>
              <a:rPr lang="en-US" dirty="0" smtClean="0"/>
              <a:t>Entity Framework Code First</a:t>
            </a:r>
          </a:p>
        </p:txBody>
      </p:sp>
      <p:sp>
        <p:nvSpPr>
          <p:cNvPr id="3075" name="Rectangle 3"/>
          <p:cNvSpPr>
            <a:spLocks noGrp="1" noChangeArrowheads="1"/>
          </p:cNvSpPr>
          <p:nvPr>
            <p:ph type="body" idx="1"/>
          </p:nvPr>
        </p:nvSpPr>
        <p:spPr/>
        <p:txBody>
          <a:bodyPr/>
          <a:lstStyle/>
          <a:p>
            <a:r>
              <a:rPr lang="en-US" smtClean="0"/>
              <a:t>Entity Framework in Microsoft’s ORM Tool</a:t>
            </a:r>
          </a:p>
          <a:p>
            <a:pPr lvl="1">
              <a:buFont typeface="Times" pitchFamily="28" charset="0"/>
              <a:buChar char="•"/>
            </a:pPr>
            <a:r>
              <a:rPr lang="en-US" smtClean="0"/>
              <a:t>Has been out since 2008</a:t>
            </a:r>
          </a:p>
          <a:p>
            <a:pPr lvl="1">
              <a:buFont typeface="Times" pitchFamily="28" charset="0"/>
              <a:buChar char="•"/>
            </a:pPr>
            <a:r>
              <a:rPr lang="en-US" smtClean="0"/>
              <a:t>Code First has been out since 2011</a:t>
            </a:r>
          </a:p>
          <a:p>
            <a:endParaRPr lang="en-US" smtClean="0"/>
          </a:p>
          <a:p>
            <a:endParaRPr lang="en-US" smtClean="0"/>
          </a:p>
        </p:txBody>
      </p:sp>
    </p:spTree>
    <p:extLst>
      <p:ext uri="{BB962C8B-B14F-4D97-AF65-F5344CB8AC3E}">
        <p14:creationId xmlns:p14="http://schemas.microsoft.com/office/powerpoint/2010/main" val="1220948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893764" y="285750"/>
            <a:ext cx="7369175" cy="706041"/>
          </a:xfrm>
        </p:spPr>
        <p:txBody>
          <a:bodyPr/>
          <a:lstStyle/>
          <a:p>
            <a:pPr>
              <a:defRPr/>
            </a:pPr>
            <a:r>
              <a:rPr lang="en-US" dirty="0" smtClean="0"/>
              <a:t>Handling Schema Changes</a:t>
            </a:r>
          </a:p>
        </p:txBody>
      </p:sp>
      <p:sp>
        <p:nvSpPr>
          <p:cNvPr id="10243" name="Rectangle 3"/>
          <p:cNvSpPr>
            <a:spLocks noGrp="1" noChangeArrowheads="1"/>
          </p:cNvSpPr>
          <p:nvPr>
            <p:ph type="body" idx="1"/>
          </p:nvPr>
        </p:nvSpPr>
        <p:spPr/>
        <p:txBody>
          <a:bodyPr/>
          <a:lstStyle/>
          <a:p>
            <a:r>
              <a:rPr lang="en-US" smtClean="0"/>
              <a:t>Code First Migrations</a:t>
            </a:r>
          </a:p>
          <a:p>
            <a:pPr lvl="1">
              <a:buFont typeface="Times" pitchFamily="28" charset="0"/>
              <a:buChar char="•"/>
            </a:pPr>
            <a:r>
              <a:rPr lang="en-US" smtClean="0"/>
              <a:t>Create database</a:t>
            </a:r>
          </a:p>
          <a:p>
            <a:pPr lvl="1">
              <a:buFont typeface="Times" pitchFamily="28" charset="0"/>
              <a:buChar char="•"/>
            </a:pPr>
            <a:r>
              <a:rPr lang="en-US" smtClean="0"/>
              <a:t>Maintain schema</a:t>
            </a:r>
          </a:p>
          <a:p>
            <a:pPr lvl="1">
              <a:buFont typeface="Times" pitchFamily="28" charset="0"/>
              <a:buChar char="•"/>
            </a:pPr>
            <a:r>
              <a:rPr lang="en-US" smtClean="0"/>
              <a:t>Command line migrations</a:t>
            </a:r>
          </a:p>
          <a:p>
            <a:r>
              <a:rPr lang="en-US" smtClean="0"/>
              <a:t>Custom Migrations</a:t>
            </a:r>
          </a:p>
          <a:p>
            <a:pPr lvl="1">
              <a:buFont typeface="Times" pitchFamily="28" charset="0"/>
              <a:buChar char="•"/>
            </a:pPr>
            <a:r>
              <a:rPr lang="en-US" smtClean="0"/>
              <a:t>Using 3</a:t>
            </a:r>
            <a:r>
              <a:rPr lang="en-US" baseline="30000" smtClean="0"/>
              <a:t>rd</a:t>
            </a:r>
            <a:r>
              <a:rPr lang="en-US" smtClean="0"/>
              <a:t> Party tooling</a:t>
            </a:r>
          </a:p>
          <a:p>
            <a:endParaRPr lang="en-US" smtClean="0"/>
          </a:p>
          <a:p>
            <a:endParaRPr lang="en-US" smtClean="0"/>
          </a:p>
        </p:txBody>
      </p:sp>
    </p:spTree>
    <p:extLst>
      <p:ext uri="{BB962C8B-B14F-4D97-AF65-F5344CB8AC3E}">
        <p14:creationId xmlns:p14="http://schemas.microsoft.com/office/powerpoint/2010/main" val="1482077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893764" y="285750"/>
            <a:ext cx="7369175" cy="706041"/>
          </a:xfrm>
        </p:spPr>
        <p:txBody>
          <a:bodyPr/>
          <a:lstStyle/>
          <a:p>
            <a:pPr>
              <a:defRPr/>
            </a:pPr>
            <a:r>
              <a:rPr lang="en-US" dirty="0" smtClean="0"/>
              <a:t>Code First Migrations</a:t>
            </a:r>
          </a:p>
        </p:txBody>
      </p:sp>
      <p:sp>
        <p:nvSpPr>
          <p:cNvPr id="11267" name="Rectangle 3"/>
          <p:cNvSpPr>
            <a:spLocks noGrp="1" noChangeArrowheads="1"/>
          </p:cNvSpPr>
          <p:nvPr>
            <p:ph type="body" idx="1"/>
          </p:nvPr>
        </p:nvSpPr>
        <p:spPr>
          <a:xfrm>
            <a:off x="739776" y="929641"/>
            <a:ext cx="7662863" cy="3598308"/>
          </a:xfrm>
        </p:spPr>
        <p:txBody>
          <a:bodyPr>
            <a:normAutofit/>
          </a:bodyPr>
          <a:lstStyle/>
          <a:p>
            <a:r>
              <a:rPr lang="en-US" dirty="0" smtClean="0"/>
              <a:t>Enable automatic migrations</a:t>
            </a:r>
          </a:p>
          <a:p>
            <a:r>
              <a:rPr lang="en-US" dirty="0" smtClean="0"/>
              <a:t>Update-Database</a:t>
            </a:r>
          </a:p>
          <a:p>
            <a:pPr lvl="1"/>
            <a:r>
              <a:rPr lang="en-US" dirty="0" smtClean="0"/>
              <a:t>Has to be run to create database</a:t>
            </a:r>
          </a:p>
          <a:p>
            <a:r>
              <a:rPr lang="en-US" dirty="0" smtClean="0"/>
              <a:t>Add-Migration</a:t>
            </a:r>
          </a:p>
          <a:p>
            <a:pPr lvl="1"/>
            <a:r>
              <a:rPr lang="en-US" dirty="0" smtClean="0"/>
              <a:t>Add manual migration</a:t>
            </a:r>
          </a:p>
          <a:p>
            <a:pPr lvl="1"/>
            <a:r>
              <a:rPr lang="en-US" dirty="0" smtClean="0"/>
              <a:t>Up / Down methods</a:t>
            </a:r>
          </a:p>
          <a:p>
            <a:pPr lvl="1"/>
            <a:r>
              <a:rPr lang="en-US" dirty="0" smtClean="0"/>
              <a:t>Supplying default values for non-</a:t>
            </a:r>
            <a:r>
              <a:rPr lang="en-US" dirty="0" err="1" smtClean="0"/>
              <a:t>nullable</a:t>
            </a:r>
            <a:r>
              <a:rPr lang="en-US" dirty="0" smtClean="0"/>
              <a:t> columns</a:t>
            </a:r>
          </a:p>
          <a:p>
            <a:r>
              <a:rPr lang="en-US" dirty="0" err="1" smtClean="0"/>
              <a:t>MigrateDatabaseToLatestVersion</a:t>
            </a:r>
            <a:r>
              <a:rPr lang="en-US" dirty="0" smtClean="0"/>
              <a:t>&lt;T,C&gt;</a:t>
            </a:r>
          </a:p>
          <a:p>
            <a:endParaRPr lang="en-US" dirty="0" smtClean="0"/>
          </a:p>
          <a:p>
            <a:endParaRPr lang="en-US" dirty="0" smtClean="0"/>
          </a:p>
        </p:txBody>
      </p:sp>
    </p:spTree>
    <p:extLst>
      <p:ext uri="{BB962C8B-B14F-4D97-AF65-F5344CB8AC3E}">
        <p14:creationId xmlns:p14="http://schemas.microsoft.com/office/powerpoint/2010/main" val="3491633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893764" y="285750"/>
            <a:ext cx="7369175" cy="706041"/>
          </a:xfrm>
        </p:spPr>
        <p:txBody>
          <a:bodyPr/>
          <a:lstStyle/>
          <a:p>
            <a:pPr>
              <a:defRPr/>
            </a:pPr>
            <a:r>
              <a:rPr lang="en-US" dirty="0" smtClean="0"/>
              <a:t>Code First Migrations</a:t>
            </a:r>
          </a:p>
        </p:txBody>
      </p:sp>
      <p:sp>
        <p:nvSpPr>
          <p:cNvPr id="11267" name="Rectangle 3"/>
          <p:cNvSpPr>
            <a:spLocks noGrp="1" noChangeArrowheads="1"/>
          </p:cNvSpPr>
          <p:nvPr>
            <p:ph type="body" idx="1"/>
          </p:nvPr>
        </p:nvSpPr>
        <p:spPr>
          <a:xfrm>
            <a:off x="739776" y="991791"/>
            <a:ext cx="7662863" cy="3536157"/>
          </a:xfrm>
        </p:spPr>
        <p:txBody>
          <a:bodyPr/>
          <a:lstStyle/>
          <a:p>
            <a:r>
              <a:rPr lang="en-US" dirty="0" err="1" smtClean="0"/>
              <a:t>DbMigration</a:t>
            </a:r>
            <a:r>
              <a:rPr lang="en-US" dirty="0" smtClean="0"/>
              <a:t> API</a:t>
            </a:r>
          </a:p>
          <a:p>
            <a:pPr lvl="1"/>
            <a:r>
              <a:rPr lang="en-US" dirty="0" smtClean="0"/>
              <a:t>Index</a:t>
            </a:r>
          </a:p>
          <a:p>
            <a:pPr lvl="1"/>
            <a:r>
              <a:rPr lang="en-US" dirty="0" smtClean="0"/>
              <a:t>Rename</a:t>
            </a:r>
          </a:p>
          <a:p>
            <a:r>
              <a:rPr lang="en-US" dirty="0" smtClean="0"/>
              <a:t>Update-Database –</a:t>
            </a:r>
            <a:r>
              <a:rPr lang="en-US" dirty="0" err="1" smtClean="0"/>
              <a:t>TargetMigration</a:t>
            </a:r>
            <a:r>
              <a:rPr lang="en-US" dirty="0" smtClean="0"/>
              <a:t>: (can be used to rollback)</a:t>
            </a:r>
          </a:p>
          <a:p>
            <a:r>
              <a:rPr lang="en-US" dirty="0" smtClean="0"/>
              <a:t>Migrate.exe</a:t>
            </a:r>
          </a:p>
          <a:p>
            <a:r>
              <a:rPr lang="en-US" dirty="0" smtClean="0"/>
              <a:t>Create script</a:t>
            </a:r>
          </a:p>
          <a:p>
            <a:endParaRPr lang="en-US" dirty="0" smtClean="0"/>
          </a:p>
          <a:p>
            <a:endParaRPr lang="en-US" dirty="0" smtClean="0"/>
          </a:p>
        </p:txBody>
      </p:sp>
    </p:spTree>
    <p:extLst>
      <p:ext uri="{BB962C8B-B14F-4D97-AF65-F5344CB8AC3E}">
        <p14:creationId xmlns:p14="http://schemas.microsoft.com/office/powerpoint/2010/main" val="2197477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893764" y="285750"/>
            <a:ext cx="7369175" cy="706041"/>
          </a:xfrm>
        </p:spPr>
        <p:txBody>
          <a:bodyPr/>
          <a:lstStyle/>
          <a:p>
            <a:pPr>
              <a:defRPr/>
            </a:pPr>
            <a:r>
              <a:rPr lang="en-US" dirty="0" smtClean="0"/>
              <a:t>Performance</a:t>
            </a:r>
          </a:p>
        </p:txBody>
      </p:sp>
      <p:sp>
        <p:nvSpPr>
          <p:cNvPr id="4099" name="Rectangle 3"/>
          <p:cNvSpPr>
            <a:spLocks noGrp="1" noChangeArrowheads="1"/>
          </p:cNvSpPr>
          <p:nvPr>
            <p:ph type="body" idx="1"/>
          </p:nvPr>
        </p:nvSpPr>
        <p:spPr>
          <a:xfrm>
            <a:off x="739776" y="914401"/>
            <a:ext cx="7662863" cy="3573779"/>
          </a:xfrm>
        </p:spPr>
        <p:txBody>
          <a:bodyPr>
            <a:normAutofit/>
          </a:bodyPr>
          <a:lstStyle/>
          <a:p>
            <a:r>
              <a:rPr lang="en-US" sz="2000" dirty="0" smtClean="0"/>
              <a:t>Caching Context</a:t>
            </a:r>
          </a:p>
          <a:p>
            <a:pPr lvl="1">
              <a:buFont typeface="Times" pitchFamily="28" charset="0"/>
              <a:buChar char="•"/>
            </a:pPr>
            <a:r>
              <a:rPr lang="en-US" sz="1800" dirty="0" smtClean="0"/>
              <a:t>Web environments</a:t>
            </a:r>
          </a:p>
          <a:p>
            <a:r>
              <a:rPr lang="en-US" sz="2000" dirty="0" smtClean="0"/>
              <a:t>CRUD Efficiencies</a:t>
            </a:r>
          </a:p>
          <a:p>
            <a:pPr lvl="1"/>
            <a:r>
              <a:rPr lang="en-US" sz="1800" dirty="0" smtClean="0"/>
              <a:t>Update</a:t>
            </a:r>
          </a:p>
          <a:p>
            <a:pPr lvl="1"/>
            <a:r>
              <a:rPr lang="en-US" sz="1800" dirty="0" smtClean="0"/>
              <a:t>Delete</a:t>
            </a:r>
          </a:p>
          <a:p>
            <a:pPr lvl="1"/>
            <a:r>
              <a:rPr lang="en-US" sz="1800" dirty="0" smtClean="0"/>
              <a:t>Insert</a:t>
            </a:r>
          </a:p>
          <a:p>
            <a:pPr lvl="1"/>
            <a:r>
              <a:rPr lang="en-US" sz="1800" dirty="0" smtClean="0"/>
              <a:t>Select</a:t>
            </a:r>
          </a:p>
          <a:p>
            <a:r>
              <a:rPr lang="en-US" sz="2000" dirty="0" smtClean="0"/>
              <a:t>When used in services, disable </a:t>
            </a:r>
          </a:p>
          <a:p>
            <a:pPr lvl="1"/>
            <a:r>
              <a:rPr lang="en-US" sz="1800" dirty="0" smtClean="0"/>
              <a:t>Lazy Loading</a:t>
            </a:r>
          </a:p>
          <a:p>
            <a:pPr lvl="1"/>
            <a:r>
              <a:rPr lang="en-US" sz="1800" dirty="0" smtClean="0"/>
              <a:t>Proxy Creation</a:t>
            </a:r>
          </a:p>
        </p:txBody>
      </p:sp>
    </p:spTree>
    <p:extLst>
      <p:ext uri="{BB962C8B-B14F-4D97-AF65-F5344CB8AC3E}">
        <p14:creationId xmlns:p14="http://schemas.microsoft.com/office/powerpoint/2010/main" val="1072263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893764" y="285750"/>
            <a:ext cx="7369175" cy="706041"/>
          </a:xfrm>
        </p:spPr>
        <p:txBody>
          <a:bodyPr/>
          <a:lstStyle/>
          <a:p>
            <a:pPr>
              <a:defRPr/>
            </a:pPr>
            <a:r>
              <a:rPr lang="en-US" dirty="0" smtClean="0"/>
              <a:t>Performance</a:t>
            </a:r>
          </a:p>
        </p:txBody>
      </p:sp>
      <p:sp>
        <p:nvSpPr>
          <p:cNvPr id="4099" name="Rectangle 3"/>
          <p:cNvSpPr>
            <a:spLocks noGrp="1" noChangeArrowheads="1"/>
          </p:cNvSpPr>
          <p:nvPr>
            <p:ph type="body" idx="1"/>
          </p:nvPr>
        </p:nvSpPr>
        <p:spPr>
          <a:xfrm>
            <a:off x="739776" y="929640"/>
            <a:ext cx="7662863" cy="3598308"/>
          </a:xfrm>
        </p:spPr>
        <p:txBody>
          <a:bodyPr>
            <a:normAutofit/>
          </a:bodyPr>
          <a:lstStyle/>
          <a:p>
            <a:r>
              <a:rPr lang="en-US" dirty="0"/>
              <a:t>Auto Compiled Queries (v5), etc…</a:t>
            </a:r>
          </a:p>
          <a:p>
            <a:r>
              <a:rPr lang="en-US" dirty="0" smtClean="0"/>
              <a:t>View generation</a:t>
            </a:r>
          </a:p>
          <a:p>
            <a:pPr lvl="1"/>
            <a:r>
              <a:rPr lang="en-US" dirty="0">
                <a:hlinkClick r:id="rId3"/>
              </a:rPr>
              <a:t>http://blogs.msdn.com/b/adonet/archive/2012/04/09/ef-power-tools-beta-2-available.aspx</a:t>
            </a:r>
            <a:endParaRPr lang="en-US" dirty="0" smtClean="0"/>
          </a:p>
          <a:p>
            <a:r>
              <a:rPr lang="en-US" dirty="0" smtClean="0"/>
              <a:t>Lazy vs. Eager Loading</a:t>
            </a:r>
          </a:p>
          <a:p>
            <a:r>
              <a:rPr lang="en-US" dirty="0" smtClean="0"/>
              <a:t>White Paper </a:t>
            </a:r>
            <a:r>
              <a:rPr lang="en-US" dirty="0">
                <a:hlinkClick r:id="rId4"/>
              </a:rPr>
              <a:t>http://</a:t>
            </a:r>
            <a:r>
              <a:rPr lang="en-US" dirty="0" smtClean="0">
                <a:hlinkClick r:id="rId4"/>
              </a:rPr>
              <a:t>msdn.microsoft.com/en-us/data/hh949853</a:t>
            </a:r>
            <a:endParaRPr lang="en-US" dirty="0" smtClean="0"/>
          </a:p>
          <a:p>
            <a:r>
              <a:rPr lang="en-US" dirty="0" smtClean="0"/>
              <a:t>Upgrade server to .NET 4.5 to take advantage</a:t>
            </a:r>
          </a:p>
        </p:txBody>
      </p:sp>
    </p:spTree>
    <p:extLst>
      <p:ext uri="{BB962C8B-B14F-4D97-AF65-F5344CB8AC3E}">
        <p14:creationId xmlns:p14="http://schemas.microsoft.com/office/powerpoint/2010/main" val="2334269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893764" y="285750"/>
            <a:ext cx="7369175" cy="706041"/>
          </a:xfrm>
        </p:spPr>
        <p:txBody>
          <a:bodyPr/>
          <a:lstStyle/>
          <a:p>
            <a:pPr>
              <a:defRPr/>
            </a:pPr>
            <a:r>
              <a:rPr lang="en-US" dirty="0" err="1" smtClean="0"/>
              <a:t>DbEntityEntry</a:t>
            </a:r>
            <a:endParaRPr lang="en-US" dirty="0" smtClean="0"/>
          </a:p>
        </p:txBody>
      </p:sp>
      <p:sp>
        <p:nvSpPr>
          <p:cNvPr id="5123" name="Rectangle 3"/>
          <p:cNvSpPr>
            <a:spLocks noGrp="1" noChangeArrowheads="1"/>
          </p:cNvSpPr>
          <p:nvPr>
            <p:ph type="body" idx="1"/>
          </p:nvPr>
        </p:nvSpPr>
        <p:spPr>
          <a:xfrm>
            <a:off x="739776" y="899161"/>
            <a:ext cx="7662863" cy="3467100"/>
          </a:xfrm>
        </p:spPr>
        <p:txBody>
          <a:bodyPr>
            <a:normAutofit/>
          </a:bodyPr>
          <a:lstStyle/>
          <a:p>
            <a:r>
              <a:rPr lang="en-US" dirty="0" smtClean="0"/>
              <a:t>State</a:t>
            </a:r>
          </a:p>
          <a:p>
            <a:r>
              <a:rPr lang="en-US" dirty="0" smtClean="0"/>
              <a:t>Current, Original, Database values</a:t>
            </a:r>
          </a:p>
          <a:p>
            <a:r>
              <a:rPr lang="en-US" dirty="0" err="1" smtClean="0"/>
              <a:t>ComplexProperty</a:t>
            </a:r>
            <a:endParaRPr lang="en-US" dirty="0" smtClean="0"/>
          </a:p>
          <a:p>
            <a:r>
              <a:rPr lang="en-US" dirty="0" smtClean="0"/>
              <a:t>Entity</a:t>
            </a:r>
          </a:p>
          <a:p>
            <a:r>
              <a:rPr lang="en-US" dirty="0" smtClean="0"/>
              <a:t>Reload</a:t>
            </a:r>
          </a:p>
          <a:p>
            <a:r>
              <a:rPr lang="en-US" dirty="0" err="1" smtClean="0"/>
              <a:t>GetValidationResult</a:t>
            </a:r>
            <a:endParaRPr lang="en-US" dirty="0" smtClean="0"/>
          </a:p>
          <a:p>
            <a:r>
              <a:rPr lang="en-US" dirty="0" smtClean="0"/>
              <a:t>Access to see if a scalar property was modified (requires all properties to be virtual)</a:t>
            </a:r>
          </a:p>
        </p:txBody>
      </p:sp>
    </p:spTree>
    <p:extLst>
      <p:ext uri="{BB962C8B-B14F-4D97-AF65-F5344CB8AC3E}">
        <p14:creationId xmlns:p14="http://schemas.microsoft.com/office/powerpoint/2010/main" val="3813297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893764" y="285750"/>
            <a:ext cx="7369175" cy="706041"/>
          </a:xfrm>
        </p:spPr>
        <p:txBody>
          <a:bodyPr/>
          <a:lstStyle/>
          <a:p>
            <a:pPr>
              <a:defRPr/>
            </a:pPr>
            <a:r>
              <a:rPr lang="en-US" dirty="0" smtClean="0"/>
              <a:t>Organizing the Model</a:t>
            </a:r>
          </a:p>
        </p:txBody>
      </p:sp>
      <p:sp>
        <p:nvSpPr>
          <p:cNvPr id="6147" name="Rectangle 3"/>
          <p:cNvSpPr>
            <a:spLocks noGrp="1" noChangeArrowheads="1"/>
          </p:cNvSpPr>
          <p:nvPr>
            <p:ph type="body" idx="1"/>
          </p:nvPr>
        </p:nvSpPr>
        <p:spPr>
          <a:xfrm>
            <a:off x="739776" y="991792"/>
            <a:ext cx="7662863" cy="3549728"/>
          </a:xfrm>
        </p:spPr>
        <p:txBody>
          <a:bodyPr>
            <a:normAutofit fontScale="92500"/>
          </a:bodyPr>
          <a:lstStyle/>
          <a:p>
            <a:r>
              <a:rPr lang="en-US" dirty="0" smtClean="0"/>
              <a:t>Hierarchies</a:t>
            </a:r>
          </a:p>
          <a:p>
            <a:pPr lvl="1">
              <a:buFont typeface="Times" pitchFamily="28" charset="0"/>
              <a:buChar char="•"/>
            </a:pPr>
            <a:r>
              <a:rPr lang="en-US" dirty="0" smtClean="0"/>
              <a:t>Table per hierarchy</a:t>
            </a:r>
          </a:p>
          <a:p>
            <a:pPr lvl="2">
              <a:buFont typeface="Times" pitchFamily="28" charset="0"/>
              <a:buChar char="•"/>
            </a:pPr>
            <a:r>
              <a:rPr lang="en-US" dirty="0" smtClean="0"/>
              <a:t>  Types in an inheritance hierarchy are mapped to a single table. A condition clause is used to define the entity types</a:t>
            </a:r>
          </a:p>
          <a:p>
            <a:pPr lvl="1">
              <a:buFont typeface="Times" pitchFamily="28" charset="0"/>
              <a:buChar char="•"/>
            </a:pPr>
            <a:r>
              <a:rPr lang="en-US" dirty="0" smtClean="0"/>
              <a:t>Table per type</a:t>
            </a:r>
          </a:p>
          <a:p>
            <a:pPr lvl="2">
              <a:buFont typeface="Times" pitchFamily="28" charset="0"/>
              <a:buChar char="•"/>
            </a:pPr>
            <a:r>
              <a:rPr lang="en-US" dirty="0" smtClean="0"/>
              <a:t>  Types are all mapped to individual tables. Properties that belong solely to a base type or derived type are stored in a table that maps to that type</a:t>
            </a:r>
          </a:p>
          <a:p>
            <a:pPr lvl="1">
              <a:buFont typeface="Times" pitchFamily="28" charset="0"/>
              <a:buChar char="•"/>
            </a:pPr>
            <a:r>
              <a:rPr lang="en-US" dirty="0" smtClean="0"/>
              <a:t>Table per concrete type</a:t>
            </a:r>
          </a:p>
          <a:p>
            <a:pPr lvl="2">
              <a:buFont typeface="Times" pitchFamily="28" charset="0"/>
              <a:buChar char="•"/>
            </a:pPr>
            <a:r>
              <a:rPr lang="en-US" dirty="0" smtClean="0"/>
              <a:t> Non-abstract types are each mapped to an individual table. Each of these tables must have columns that map to all of the properties of the derived type, including the properties inherited from the base type</a:t>
            </a:r>
          </a:p>
        </p:txBody>
      </p:sp>
    </p:spTree>
    <p:extLst>
      <p:ext uri="{BB962C8B-B14F-4D97-AF65-F5344CB8AC3E}">
        <p14:creationId xmlns:p14="http://schemas.microsoft.com/office/powerpoint/2010/main" val="2894770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3">
      <a:dk1>
        <a:sysClr val="windowText" lastClr="000000"/>
      </a:dk1>
      <a:lt1>
        <a:sysClr val="window" lastClr="FFFFFF"/>
      </a:lt1>
      <a:dk2>
        <a:srgbClr val="000000"/>
      </a:dk2>
      <a:lt2>
        <a:srgbClr val="EEECE1"/>
      </a:lt2>
      <a:accent1>
        <a:srgbClr val="7AB700"/>
      </a:accent1>
      <a:accent2>
        <a:srgbClr val="333333"/>
      </a:accent2>
      <a:accent3>
        <a:srgbClr val="4D4D4D"/>
      </a:accent3>
      <a:accent4>
        <a:srgbClr val="666666"/>
      </a:accent4>
      <a:accent5>
        <a:srgbClr val="808080"/>
      </a:accent5>
      <a:accent6>
        <a:srgbClr val="B3B3B3"/>
      </a:accent6>
      <a:hlink>
        <a:srgbClr val="7AB700"/>
      </a:hlink>
      <a:folHlink>
        <a:srgbClr val="7AB70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646</TotalTime>
  <Words>679</Words>
  <Application>Microsoft Office PowerPoint</Application>
  <PresentationFormat>On-screen Show (16:9)</PresentationFormat>
  <Paragraphs>147</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Entity Framework Code First – Beyond the Basics</vt:lpstr>
      <vt:lpstr>Entity Framework Code First</vt:lpstr>
      <vt:lpstr>Handling Schema Changes</vt:lpstr>
      <vt:lpstr>Code First Migrations</vt:lpstr>
      <vt:lpstr>Code First Migrations</vt:lpstr>
      <vt:lpstr>Performance</vt:lpstr>
      <vt:lpstr>Performance</vt:lpstr>
      <vt:lpstr>DbEntityEntry</vt:lpstr>
      <vt:lpstr>Organizing the Model</vt:lpstr>
      <vt:lpstr>Organizing the Model</vt:lpstr>
      <vt:lpstr>Relationships</vt:lpstr>
      <vt:lpstr>More…</vt:lpstr>
      <vt:lpstr>More…</vt:lpstr>
      <vt:lpstr>RDBMS Providers</vt:lpstr>
      <vt:lpstr>Contact Info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Handley</dc:creator>
  <cp:lastModifiedBy>Sergey Barskiy</cp:lastModifiedBy>
  <cp:revision>85</cp:revision>
  <dcterms:created xsi:type="dcterms:W3CDTF">2011-07-08T17:34:27Z</dcterms:created>
  <dcterms:modified xsi:type="dcterms:W3CDTF">2012-10-06T18:14:36Z</dcterms:modified>
</cp:coreProperties>
</file>